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37"/>
  </p:notesMasterIdLst>
  <p:sldIdLst>
    <p:sldId id="256" r:id="rId2"/>
    <p:sldId id="296" r:id="rId3"/>
    <p:sldId id="297" r:id="rId4"/>
    <p:sldId id="298" r:id="rId5"/>
    <p:sldId id="299" r:id="rId6"/>
    <p:sldId id="257" r:id="rId7"/>
    <p:sldId id="258" r:id="rId8"/>
    <p:sldId id="259" r:id="rId9"/>
    <p:sldId id="260" r:id="rId10"/>
    <p:sldId id="261" r:id="rId11"/>
    <p:sldId id="263" r:id="rId12"/>
    <p:sldId id="335" r:id="rId13"/>
    <p:sldId id="300" r:id="rId14"/>
    <p:sldId id="301" r:id="rId15"/>
    <p:sldId id="303" r:id="rId16"/>
    <p:sldId id="304" r:id="rId17"/>
    <p:sldId id="262" r:id="rId18"/>
    <p:sldId id="317" r:id="rId19"/>
    <p:sldId id="309" r:id="rId20"/>
    <p:sldId id="319" r:id="rId21"/>
    <p:sldId id="305" r:id="rId22"/>
    <p:sldId id="322" r:id="rId23"/>
    <p:sldId id="313" r:id="rId24"/>
    <p:sldId id="324" r:id="rId25"/>
    <p:sldId id="333" r:id="rId26"/>
    <p:sldId id="282" r:id="rId27"/>
    <p:sldId id="366" r:id="rId28"/>
    <p:sldId id="283" r:id="rId29"/>
    <p:sldId id="285" r:id="rId30"/>
    <p:sldId id="369" r:id="rId31"/>
    <p:sldId id="336" r:id="rId32"/>
    <p:sldId id="367" r:id="rId33"/>
    <p:sldId id="378" r:id="rId34"/>
    <p:sldId id="368" r:id="rId35"/>
    <p:sldId id="316" r:id="rId3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D3932-A748-4D72-A521-5BB4194F3130}" type="doc">
      <dgm:prSet loTypeId="urn:microsoft.com/office/officeart/2005/8/layout/funnel1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D5BBB7-527F-4901-B15B-3A42616E210A}">
      <dgm:prSet phldrT="[Tekst]" custT="1"/>
      <dgm:spPr/>
      <dgm:t>
        <a:bodyPr/>
        <a:lstStyle/>
        <a:p>
          <a:r>
            <a:rPr lang="hr-HR" sz="2000" b="1" dirty="0">
              <a:solidFill>
                <a:schemeClr val="bg1"/>
              </a:solidFill>
            </a:rPr>
            <a:t>Zajednički element</a:t>
          </a:r>
        </a:p>
      </dgm:t>
    </dgm:pt>
    <dgm:pt modelId="{687DD788-74F2-4786-B764-7752F3DC502C}" type="parTrans" cxnId="{7B728773-1F2D-422E-89BA-239F00D60165}">
      <dgm:prSet/>
      <dgm:spPr/>
      <dgm:t>
        <a:bodyPr/>
        <a:lstStyle/>
        <a:p>
          <a:endParaRPr lang="hr-HR"/>
        </a:p>
      </dgm:t>
    </dgm:pt>
    <dgm:pt modelId="{0DE74FA4-9109-49F7-8EEF-69C7F4D6A685}" type="sibTrans" cxnId="{7B728773-1F2D-422E-89BA-239F00D60165}">
      <dgm:prSet/>
      <dgm:spPr/>
      <dgm:t>
        <a:bodyPr/>
        <a:lstStyle/>
        <a:p>
          <a:endParaRPr lang="hr-HR"/>
        </a:p>
      </dgm:t>
    </dgm:pt>
    <dgm:pt modelId="{3D978B52-5C78-412A-A71B-4D025F0CAD37}">
      <dgm:prSet phldrT="[Tekst]"/>
      <dgm:spPr/>
      <dgm:t>
        <a:bodyPr/>
        <a:lstStyle/>
        <a:p>
          <a:r>
            <a:rPr lang="hr-HR" b="1" dirty="0">
              <a:solidFill>
                <a:schemeClr val="bg1"/>
              </a:solidFill>
            </a:rPr>
            <a:t>Poseban element</a:t>
          </a:r>
        </a:p>
      </dgm:t>
    </dgm:pt>
    <dgm:pt modelId="{E1D52F8A-9302-42D3-97E7-7E661BD4C238}" type="parTrans" cxnId="{20E19D18-66D8-4A4E-AF41-9CEA3D52E78D}">
      <dgm:prSet/>
      <dgm:spPr/>
      <dgm:t>
        <a:bodyPr/>
        <a:lstStyle/>
        <a:p>
          <a:endParaRPr lang="hr-HR"/>
        </a:p>
      </dgm:t>
    </dgm:pt>
    <dgm:pt modelId="{6C939DB1-C24B-431B-A024-C76955E03498}" type="sibTrans" cxnId="{20E19D18-66D8-4A4E-AF41-9CEA3D52E78D}">
      <dgm:prSet/>
      <dgm:spPr/>
      <dgm:t>
        <a:bodyPr/>
        <a:lstStyle/>
        <a:p>
          <a:endParaRPr lang="hr-HR"/>
        </a:p>
      </dgm:t>
    </dgm:pt>
    <dgm:pt modelId="{0DCC993F-9927-4696-A428-0855F99E407D}">
      <dgm:prSet phldrT="[Tekst]"/>
      <dgm:spPr/>
      <dgm:t>
        <a:bodyPr/>
        <a:lstStyle/>
        <a:p>
          <a:r>
            <a:rPr lang="hr-HR" b="1" dirty="0">
              <a:solidFill>
                <a:schemeClr val="bg1"/>
              </a:solidFill>
            </a:rPr>
            <a:t>Dodatni element</a:t>
          </a:r>
        </a:p>
      </dgm:t>
    </dgm:pt>
    <dgm:pt modelId="{1AC4F1D0-3204-4F1E-8D60-D2A9A6C45185}" type="parTrans" cxnId="{5109AF5B-A9B5-424D-BF36-00306416C99C}">
      <dgm:prSet/>
      <dgm:spPr/>
      <dgm:t>
        <a:bodyPr/>
        <a:lstStyle/>
        <a:p>
          <a:endParaRPr lang="hr-HR"/>
        </a:p>
      </dgm:t>
    </dgm:pt>
    <dgm:pt modelId="{1FE1E337-D4BE-4BB1-9BC7-A0F5AAB85717}" type="sibTrans" cxnId="{5109AF5B-A9B5-424D-BF36-00306416C99C}">
      <dgm:prSet/>
      <dgm:spPr/>
      <dgm:t>
        <a:bodyPr/>
        <a:lstStyle/>
        <a:p>
          <a:endParaRPr lang="hr-HR"/>
        </a:p>
      </dgm:t>
    </dgm:pt>
    <dgm:pt modelId="{FCB3E2F2-57BF-4AE4-88D7-A9965BE4F72A}">
      <dgm:prSet phldrT="[Tekst]"/>
      <dgm:spPr/>
      <dgm:t>
        <a:bodyPr/>
        <a:lstStyle/>
        <a:p>
          <a:r>
            <a:rPr lang="hr-HR" dirty="0"/>
            <a:t>Što se sve vrednuje i boduje za upis?</a:t>
          </a:r>
        </a:p>
      </dgm:t>
    </dgm:pt>
    <dgm:pt modelId="{5D29BB53-2124-475C-B511-D7B5D7AD881A}" type="parTrans" cxnId="{04B7E9DB-75B7-4DD2-84E4-E6E03D121C33}">
      <dgm:prSet/>
      <dgm:spPr/>
      <dgm:t>
        <a:bodyPr/>
        <a:lstStyle/>
        <a:p>
          <a:endParaRPr lang="hr-HR"/>
        </a:p>
      </dgm:t>
    </dgm:pt>
    <dgm:pt modelId="{9EA943BE-AD81-4CD5-A789-392EA2E6858C}" type="sibTrans" cxnId="{04B7E9DB-75B7-4DD2-84E4-E6E03D121C33}">
      <dgm:prSet/>
      <dgm:spPr/>
      <dgm:t>
        <a:bodyPr/>
        <a:lstStyle/>
        <a:p>
          <a:endParaRPr lang="hr-HR"/>
        </a:p>
      </dgm:t>
    </dgm:pt>
    <dgm:pt modelId="{90BB23C4-A075-4762-BA35-FF54E22102E8}" type="pres">
      <dgm:prSet presAssocID="{C49D3932-A748-4D72-A521-5BB4194F3130}" presName="Name0" presStyleCnt="0">
        <dgm:presLayoutVars>
          <dgm:chMax val="4"/>
          <dgm:resizeHandles val="exact"/>
        </dgm:presLayoutVars>
      </dgm:prSet>
      <dgm:spPr/>
    </dgm:pt>
    <dgm:pt modelId="{430050F3-D9A4-43ED-9383-1B458E0E98C0}" type="pres">
      <dgm:prSet presAssocID="{C49D3932-A748-4D72-A521-5BB4194F3130}" presName="ellipse" presStyleLbl="trBgShp" presStyleIdx="0" presStyleCnt="1"/>
      <dgm:spPr/>
    </dgm:pt>
    <dgm:pt modelId="{91B37307-878B-4F21-854C-071BF4E186AE}" type="pres">
      <dgm:prSet presAssocID="{C49D3932-A748-4D72-A521-5BB4194F3130}" presName="arrow1" presStyleLbl="fgShp" presStyleIdx="0" presStyleCnt="1"/>
      <dgm:spPr/>
    </dgm:pt>
    <dgm:pt modelId="{4770509E-DBDE-4368-AD40-DF56C2C55174}" type="pres">
      <dgm:prSet presAssocID="{C49D3932-A748-4D72-A521-5BB4194F3130}" presName="rectangle" presStyleLbl="revTx" presStyleIdx="0" presStyleCnt="1" custScaleX="261195">
        <dgm:presLayoutVars>
          <dgm:bulletEnabled val="1"/>
        </dgm:presLayoutVars>
      </dgm:prSet>
      <dgm:spPr/>
    </dgm:pt>
    <dgm:pt modelId="{4FA8B9FD-A089-4922-B462-9546E924F4B6}" type="pres">
      <dgm:prSet presAssocID="{3D978B52-5C78-412A-A71B-4D025F0CAD37}" presName="item1" presStyleLbl="node1" presStyleIdx="0" presStyleCnt="3" custScaleX="152229" custScaleY="114837" custLinFactNeighborX="2054" custLinFactNeighborY="31582">
        <dgm:presLayoutVars>
          <dgm:bulletEnabled val="1"/>
        </dgm:presLayoutVars>
      </dgm:prSet>
      <dgm:spPr/>
    </dgm:pt>
    <dgm:pt modelId="{1DC2400B-0A81-4836-9BEF-8E375F72B5E8}" type="pres">
      <dgm:prSet presAssocID="{0DCC993F-9927-4696-A428-0855F99E407D}" presName="item2" presStyleLbl="node1" presStyleIdx="1" presStyleCnt="3" custScaleX="160497" custScaleY="126983" custLinFactNeighborX="-29674" custLinFactNeighborY="0">
        <dgm:presLayoutVars>
          <dgm:bulletEnabled val="1"/>
        </dgm:presLayoutVars>
      </dgm:prSet>
      <dgm:spPr/>
    </dgm:pt>
    <dgm:pt modelId="{06A05D4C-D9EA-4518-8FD4-812267AC3474}" type="pres">
      <dgm:prSet presAssocID="{FCB3E2F2-57BF-4AE4-88D7-A9965BE4F72A}" presName="item3" presStyleLbl="node1" presStyleIdx="2" presStyleCnt="3" custScaleX="198862" custScaleY="141711" custLinFactNeighborX="72748" custLinFactNeighborY="3268">
        <dgm:presLayoutVars>
          <dgm:bulletEnabled val="1"/>
        </dgm:presLayoutVars>
      </dgm:prSet>
      <dgm:spPr/>
    </dgm:pt>
    <dgm:pt modelId="{DDB81EC7-4BBE-46A5-ACC3-0F1EB532EED4}" type="pres">
      <dgm:prSet presAssocID="{C49D3932-A748-4D72-A521-5BB4194F3130}" presName="funnel" presStyleLbl="trAlignAcc1" presStyleIdx="0" presStyleCnt="1" custScaleX="166653" custScaleY="133517"/>
      <dgm:spPr/>
    </dgm:pt>
  </dgm:ptLst>
  <dgm:cxnLst>
    <dgm:cxn modelId="{5B995605-3886-4CA2-983C-1656F1CDEA90}" type="presOf" srcId="{D3D5BBB7-527F-4901-B15B-3A42616E210A}" destId="{06A05D4C-D9EA-4518-8FD4-812267AC3474}" srcOrd="0" destOrd="0" presId="urn:microsoft.com/office/officeart/2005/8/layout/funnel1"/>
    <dgm:cxn modelId="{20E19D18-66D8-4A4E-AF41-9CEA3D52E78D}" srcId="{C49D3932-A748-4D72-A521-5BB4194F3130}" destId="{3D978B52-5C78-412A-A71B-4D025F0CAD37}" srcOrd="1" destOrd="0" parTransId="{E1D52F8A-9302-42D3-97E7-7E661BD4C238}" sibTransId="{6C939DB1-C24B-431B-A024-C76955E03498}"/>
    <dgm:cxn modelId="{FF319029-B4C6-4FF3-A763-43F5BBB03240}" type="presOf" srcId="{3D978B52-5C78-412A-A71B-4D025F0CAD37}" destId="{1DC2400B-0A81-4836-9BEF-8E375F72B5E8}" srcOrd="0" destOrd="0" presId="urn:microsoft.com/office/officeart/2005/8/layout/funnel1"/>
    <dgm:cxn modelId="{5109AF5B-A9B5-424D-BF36-00306416C99C}" srcId="{C49D3932-A748-4D72-A521-5BB4194F3130}" destId="{0DCC993F-9927-4696-A428-0855F99E407D}" srcOrd="2" destOrd="0" parTransId="{1AC4F1D0-3204-4F1E-8D60-D2A9A6C45185}" sibTransId="{1FE1E337-D4BE-4BB1-9BC7-A0F5AAB85717}"/>
    <dgm:cxn modelId="{7B728773-1F2D-422E-89BA-239F00D60165}" srcId="{C49D3932-A748-4D72-A521-5BB4194F3130}" destId="{D3D5BBB7-527F-4901-B15B-3A42616E210A}" srcOrd="0" destOrd="0" parTransId="{687DD788-74F2-4786-B764-7752F3DC502C}" sibTransId="{0DE74FA4-9109-49F7-8EEF-69C7F4D6A685}"/>
    <dgm:cxn modelId="{455FE995-F62A-4807-A70D-72A1AD788F0D}" type="presOf" srcId="{C49D3932-A748-4D72-A521-5BB4194F3130}" destId="{90BB23C4-A075-4762-BA35-FF54E22102E8}" srcOrd="0" destOrd="0" presId="urn:microsoft.com/office/officeart/2005/8/layout/funnel1"/>
    <dgm:cxn modelId="{680163D0-4A95-4ACB-B8B0-D03EDCB0CA2C}" type="presOf" srcId="{0DCC993F-9927-4696-A428-0855F99E407D}" destId="{4FA8B9FD-A089-4922-B462-9546E924F4B6}" srcOrd="0" destOrd="0" presId="urn:microsoft.com/office/officeart/2005/8/layout/funnel1"/>
    <dgm:cxn modelId="{04B7E9DB-75B7-4DD2-84E4-E6E03D121C33}" srcId="{C49D3932-A748-4D72-A521-5BB4194F3130}" destId="{FCB3E2F2-57BF-4AE4-88D7-A9965BE4F72A}" srcOrd="3" destOrd="0" parTransId="{5D29BB53-2124-475C-B511-D7B5D7AD881A}" sibTransId="{9EA943BE-AD81-4CD5-A789-392EA2E6858C}"/>
    <dgm:cxn modelId="{6433B5E3-1F84-48E5-AE56-F136B8E8D29D}" type="presOf" srcId="{FCB3E2F2-57BF-4AE4-88D7-A9965BE4F72A}" destId="{4770509E-DBDE-4368-AD40-DF56C2C55174}" srcOrd="0" destOrd="0" presId="urn:microsoft.com/office/officeart/2005/8/layout/funnel1"/>
    <dgm:cxn modelId="{3B96DDE9-C563-4DA8-961A-59032FDB7FDC}" type="presParOf" srcId="{90BB23C4-A075-4762-BA35-FF54E22102E8}" destId="{430050F3-D9A4-43ED-9383-1B458E0E98C0}" srcOrd="0" destOrd="0" presId="urn:microsoft.com/office/officeart/2005/8/layout/funnel1"/>
    <dgm:cxn modelId="{892C10FF-A96B-4426-BEDA-05668F76AB67}" type="presParOf" srcId="{90BB23C4-A075-4762-BA35-FF54E22102E8}" destId="{91B37307-878B-4F21-854C-071BF4E186AE}" srcOrd="1" destOrd="0" presId="urn:microsoft.com/office/officeart/2005/8/layout/funnel1"/>
    <dgm:cxn modelId="{B3024D07-00D9-40B8-8E28-CDCD2F620385}" type="presParOf" srcId="{90BB23C4-A075-4762-BA35-FF54E22102E8}" destId="{4770509E-DBDE-4368-AD40-DF56C2C55174}" srcOrd="2" destOrd="0" presId="urn:microsoft.com/office/officeart/2005/8/layout/funnel1"/>
    <dgm:cxn modelId="{18C4CCEC-02A3-455A-A867-FA985FABC4DE}" type="presParOf" srcId="{90BB23C4-A075-4762-BA35-FF54E22102E8}" destId="{4FA8B9FD-A089-4922-B462-9546E924F4B6}" srcOrd="3" destOrd="0" presId="urn:microsoft.com/office/officeart/2005/8/layout/funnel1"/>
    <dgm:cxn modelId="{0051EF28-DD4B-4439-8778-5167FDE0A324}" type="presParOf" srcId="{90BB23C4-A075-4762-BA35-FF54E22102E8}" destId="{1DC2400B-0A81-4836-9BEF-8E375F72B5E8}" srcOrd="4" destOrd="0" presId="urn:microsoft.com/office/officeart/2005/8/layout/funnel1"/>
    <dgm:cxn modelId="{3D7DC2F2-E8AA-4D0B-A9E6-5C8C691BB6B7}" type="presParOf" srcId="{90BB23C4-A075-4762-BA35-FF54E22102E8}" destId="{06A05D4C-D9EA-4518-8FD4-812267AC3474}" srcOrd="5" destOrd="0" presId="urn:microsoft.com/office/officeart/2005/8/layout/funnel1"/>
    <dgm:cxn modelId="{BB9D283D-3079-411B-B244-1C749F11E6F4}" type="presParOf" srcId="{90BB23C4-A075-4762-BA35-FF54E22102E8}" destId="{DDB81EC7-4BBE-46A5-ACC3-0F1EB532EED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F8BCC-7F23-4BD8-BB7A-EB36D11D7924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A02F83C-F274-426B-9DED-A766E8885134}">
      <dgm:prSet phldrT="[Tekst]" phldr="1"/>
      <dgm:spPr/>
      <dgm:t>
        <a:bodyPr/>
        <a:lstStyle/>
        <a:p>
          <a:endParaRPr lang="hr-HR" dirty="0"/>
        </a:p>
      </dgm:t>
    </dgm:pt>
    <dgm:pt modelId="{932D89A8-6E6F-42E7-8839-F69208806B66}" type="parTrans" cxnId="{64C11226-0385-4C26-AED9-318BD0873CAB}">
      <dgm:prSet/>
      <dgm:spPr/>
      <dgm:t>
        <a:bodyPr/>
        <a:lstStyle/>
        <a:p>
          <a:endParaRPr lang="hr-HR"/>
        </a:p>
      </dgm:t>
    </dgm:pt>
    <dgm:pt modelId="{6CEF8BE0-AE3D-4A98-BFFE-DE60E39A9272}" type="sibTrans" cxnId="{64C11226-0385-4C26-AED9-318BD0873CAB}">
      <dgm:prSet/>
      <dgm:spPr/>
      <dgm:t>
        <a:bodyPr/>
        <a:lstStyle/>
        <a:p>
          <a:endParaRPr lang="hr-HR"/>
        </a:p>
      </dgm:t>
    </dgm:pt>
    <dgm:pt modelId="{FA3C6B3D-ABB0-42D8-840B-7F50B9EE07AD}">
      <dgm:prSet phldrT="[Tekst]"/>
      <dgm:spPr/>
      <dgm:t>
        <a:bodyPr/>
        <a:lstStyle/>
        <a:p>
          <a:r>
            <a:rPr lang="hr-HR" dirty="0"/>
            <a:t>Zaključne ocjene 7. i 8. razreda iz Hrvatskog jezika, Matematike i Engleskog jezika + 3 nastavna predmeta (ovisi o programu srednje škole)</a:t>
          </a:r>
        </a:p>
      </dgm:t>
    </dgm:pt>
    <dgm:pt modelId="{E8DF7626-596A-4FA8-B467-681E0AB25E0E}" type="sibTrans" cxnId="{06C6A9CC-9993-48A8-AB2D-128BE0EA8257}">
      <dgm:prSet/>
      <dgm:spPr/>
      <dgm:t>
        <a:bodyPr/>
        <a:lstStyle/>
        <a:p>
          <a:endParaRPr lang="hr-HR"/>
        </a:p>
      </dgm:t>
    </dgm:pt>
    <dgm:pt modelId="{67238444-5860-401B-8CF4-4BCC23DA89B8}" type="parTrans" cxnId="{06C6A9CC-9993-48A8-AB2D-128BE0EA8257}">
      <dgm:prSet/>
      <dgm:spPr/>
      <dgm:t>
        <a:bodyPr/>
        <a:lstStyle/>
        <a:p>
          <a:endParaRPr lang="hr-HR"/>
        </a:p>
      </dgm:t>
    </dgm:pt>
    <dgm:pt modelId="{6F73FBB1-B273-4797-BADB-8E6D6E3673D5}">
      <dgm:prSet phldrT="[Tekst]" phldr="1"/>
      <dgm:spPr/>
      <dgm:t>
        <a:bodyPr/>
        <a:lstStyle/>
        <a:p>
          <a:endParaRPr lang="hr-HR" dirty="0"/>
        </a:p>
      </dgm:t>
    </dgm:pt>
    <dgm:pt modelId="{647EBCA4-B7C7-436F-A540-2664CE0A1779}">
      <dgm:prSet phldrT="[Tekst]"/>
      <dgm:spPr/>
      <dgm:t>
        <a:bodyPr/>
        <a:lstStyle/>
        <a:p>
          <a:r>
            <a:rPr lang="hr-HR" dirty="0"/>
            <a:t>Opći uspjeh 5.,6.,7. i 8. razreda na dvije decimale</a:t>
          </a:r>
        </a:p>
        <a:p>
          <a:endParaRPr lang="hr-HR" dirty="0"/>
        </a:p>
      </dgm:t>
    </dgm:pt>
    <dgm:pt modelId="{E28FD73F-E641-4C81-9B1B-2ECB907B0240}" type="sibTrans" cxnId="{AFC68AA6-AEA3-4763-AA24-6D9525268375}">
      <dgm:prSet/>
      <dgm:spPr/>
      <dgm:t>
        <a:bodyPr/>
        <a:lstStyle/>
        <a:p>
          <a:endParaRPr lang="hr-HR"/>
        </a:p>
      </dgm:t>
    </dgm:pt>
    <dgm:pt modelId="{606DF27E-CEFC-4352-9832-07E2413A2F79}" type="parTrans" cxnId="{AFC68AA6-AEA3-4763-AA24-6D9525268375}">
      <dgm:prSet/>
      <dgm:spPr/>
      <dgm:t>
        <a:bodyPr/>
        <a:lstStyle/>
        <a:p>
          <a:endParaRPr lang="hr-HR"/>
        </a:p>
      </dgm:t>
    </dgm:pt>
    <dgm:pt modelId="{1D595D8F-A8D0-4CB5-8CD3-35228929328B}" type="sibTrans" cxnId="{BCC7DD3C-B20E-42DD-856D-A69E90D50C3A}">
      <dgm:prSet/>
      <dgm:spPr/>
      <dgm:t>
        <a:bodyPr/>
        <a:lstStyle/>
        <a:p>
          <a:endParaRPr lang="hr-HR"/>
        </a:p>
      </dgm:t>
    </dgm:pt>
    <dgm:pt modelId="{04B07AD8-6FFD-40AB-90AD-18D1A6304C10}" type="parTrans" cxnId="{BCC7DD3C-B20E-42DD-856D-A69E90D50C3A}">
      <dgm:prSet/>
      <dgm:spPr/>
      <dgm:t>
        <a:bodyPr/>
        <a:lstStyle/>
        <a:p>
          <a:endParaRPr lang="hr-HR"/>
        </a:p>
      </dgm:t>
    </dgm:pt>
    <dgm:pt modelId="{DBEACD30-6A34-4C8B-98E9-943A040477A2}" type="pres">
      <dgm:prSet presAssocID="{9AEF8BCC-7F23-4BD8-BB7A-EB36D11D7924}" presName="linear" presStyleCnt="0">
        <dgm:presLayoutVars>
          <dgm:animLvl val="lvl"/>
          <dgm:resizeHandles val="exact"/>
        </dgm:presLayoutVars>
      </dgm:prSet>
      <dgm:spPr/>
    </dgm:pt>
    <dgm:pt modelId="{678672BA-88E9-43FD-8140-F64920A52B73}" type="pres">
      <dgm:prSet presAssocID="{647EBCA4-B7C7-436F-A540-2664CE0A17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49783FC-9DE1-4909-AE82-BEF6EA770622}" type="pres">
      <dgm:prSet presAssocID="{647EBCA4-B7C7-436F-A540-2664CE0A1779}" presName="childText" presStyleLbl="revTx" presStyleIdx="0" presStyleCnt="2">
        <dgm:presLayoutVars>
          <dgm:bulletEnabled val="1"/>
        </dgm:presLayoutVars>
      </dgm:prSet>
      <dgm:spPr/>
    </dgm:pt>
    <dgm:pt modelId="{C2E1BFBF-A5CC-4007-8497-F69CE4DA53FA}" type="pres">
      <dgm:prSet presAssocID="{FA3C6B3D-ABB0-42D8-840B-7F50B9EE07A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61D6FB3-8994-4F99-9DC4-CAECB194531D}" type="pres">
      <dgm:prSet presAssocID="{FA3C6B3D-ABB0-42D8-840B-7F50B9EE07A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B01A50B-17B2-4CFD-BE23-8BD5F16ACF19}" type="presOf" srcId="{6F73FBB1-B273-4797-BADB-8E6D6E3673D5}" destId="{F49783FC-9DE1-4909-AE82-BEF6EA770622}" srcOrd="0" destOrd="0" presId="urn:microsoft.com/office/officeart/2005/8/layout/vList2"/>
    <dgm:cxn modelId="{64C11226-0385-4C26-AED9-318BD0873CAB}" srcId="{FA3C6B3D-ABB0-42D8-840B-7F50B9EE07AD}" destId="{2A02F83C-F274-426B-9DED-A766E8885134}" srcOrd="0" destOrd="0" parTransId="{932D89A8-6E6F-42E7-8839-F69208806B66}" sibTransId="{6CEF8BE0-AE3D-4A98-BFFE-DE60E39A9272}"/>
    <dgm:cxn modelId="{D30B4727-73D7-49EF-AF46-184B0530D557}" type="presOf" srcId="{9AEF8BCC-7F23-4BD8-BB7A-EB36D11D7924}" destId="{DBEACD30-6A34-4C8B-98E9-943A040477A2}" srcOrd="0" destOrd="0" presId="urn:microsoft.com/office/officeart/2005/8/layout/vList2"/>
    <dgm:cxn modelId="{81B03730-6C73-47FE-AADC-0854F00CBCE9}" type="presOf" srcId="{647EBCA4-B7C7-436F-A540-2664CE0A1779}" destId="{678672BA-88E9-43FD-8140-F64920A52B73}" srcOrd="0" destOrd="0" presId="urn:microsoft.com/office/officeart/2005/8/layout/vList2"/>
    <dgm:cxn modelId="{BCC7DD3C-B20E-42DD-856D-A69E90D50C3A}" srcId="{647EBCA4-B7C7-436F-A540-2664CE0A1779}" destId="{6F73FBB1-B273-4797-BADB-8E6D6E3673D5}" srcOrd="0" destOrd="0" parTransId="{04B07AD8-6FFD-40AB-90AD-18D1A6304C10}" sibTransId="{1D595D8F-A8D0-4CB5-8CD3-35228929328B}"/>
    <dgm:cxn modelId="{0338CC3D-8B9F-4344-BB4A-D789650D00A0}" type="presOf" srcId="{2A02F83C-F274-426B-9DED-A766E8885134}" destId="{061D6FB3-8994-4F99-9DC4-CAECB194531D}" srcOrd="0" destOrd="0" presId="urn:microsoft.com/office/officeart/2005/8/layout/vList2"/>
    <dgm:cxn modelId="{AFC68AA6-AEA3-4763-AA24-6D9525268375}" srcId="{9AEF8BCC-7F23-4BD8-BB7A-EB36D11D7924}" destId="{647EBCA4-B7C7-436F-A540-2664CE0A1779}" srcOrd="0" destOrd="0" parTransId="{606DF27E-CEFC-4352-9832-07E2413A2F79}" sibTransId="{E28FD73F-E641-4C81-9B1B-2ECB907B0240}"/>
    <dgm:cxn modelId="{F62740CA-8D22-474A-9FDF-8D997D569D8E}" type="presOf" srcId="{FA3C6B3D-ABB0-42D8-840B-7F50B9EE07AD}" destId="{C2E1BFBF-A5CC-4007-8497-F69CE4DA53FA}" srcOrd="0" destOrd="0" presId="urn:microsoft.com/office/officeart/2005/8/layout/vList2"/>
    <dgm:cxn modelId="{06C6A9CC-9993-48A8-AB2D-128BE0EA8257}" srcId="{9AEF8BCC-7F23-4BD8-BB7A-EB36D11D7924}" destId="{FA3C6B3D-ABB0-42D8-840B-7F50B9EE07AD}" srcOrd="1" destOrd="0" parTransId="{67238444-5860-401B-8CF4-4BCC23DA89B8}" sibTransId="{E8DF7626-596A-4FA8-B467-681E0AB25E0E}"/>
    <dgm:cxn modelId="{E95BA7D6-6911-4246-AC24-C4E40C7C9862}" type="presParOf" srcId="{DBEACD30-6A34-4C8B-98E9-943A040477A2}" destId="{678672BA-88E9-43FD-8140-F64920A52B73}" srcOrd="0" destOrd="0" presId="urn:microsoft.com/office/officeart/2005/8/layout/vList2"/>
    <dgm:cxn modelId="{E6D1C235-5485-4955-8176-1B32F957B0DC}" type="presParOf" srcId="{DBEACD30-6A34-4C8B-98E9-943A040477A2}" destId="{F49783FC-9DE1-4909-AE82-BEF6EA770622}" srcOrd="1" destOrd="0" presId="urn:microsoft.com/office/officeart/2005/8/layout/vList2"/>
    <dgm:cxn modelId="{60ED8D70-C593-4BDA-AA08-D7C0417199CB}" type="presParOf" srcId="{DBEACD30-6A34-4C8B-98E9-943A040477A2}" destId="{C2E1BFBF-A5CC-4007-8497-F69CE4DA53FA}" srcOrd="2" destOrd="0" presId="urn:microsoft.com/office/officeart/2005/8/layout/vList2"/>
    <dgm:cxn modelId="{E9A63E11-A886-4DB9-9A98-43F56DAF10C0}" type="presParOf" srcId="{DBEACD30-6A34-4C8B-98E9-943A040477A2}" destId="{061D6FB3-8994-4F99-9DC4-CAECB19453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C7EF68-1827-4064-9647-E2B911516397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26F34EB-93D4-45C7-9D65-B77CAFB75DEE}">
      <dgm:prSet phldrT="[Tekst]" custT="1"/>
      <dgm:spPr/>
      <dgm:t>
        <a:bodyPr/>
        <a:lstStyle/>
        <a:p>
          <a:r>
            <a:rPr lang="hr-HR" sz="4000" dirty="0"/>
            <a:t>Dodatna prava</a:t>
          </a:r>
        </a:p>
      </dgm:t>
    </dgm:pt>
    <dgm:pt modelId="{39891D1F-E5A4-44D5-BAD7-92C4DFE536D3}" type="parTrans" cxnId="{263AC0BF-8AAB-49B8-86FF-CDB190A1294B}">
      <dgm:prSet/>
      <dgm:spPr/>
      <dgm:t>
        <a:bodyPr/>
        <a:lstStyle/>
        <a:p>
          <a:endParaRPr lang="hr-HR" sz="1800"/>
        </a:p>
      </dgm:t>
    </dgm:pt>
    <dgm:pt modelId="{05AC220F-E4E4-4824-9390-7ADFD1F5839F}" type="sibTrans" cxnId="{263AC0BF-8AAB-49B8-86FF-CDB190A1294B}">
      <dgm:prSet/>
      <dgm:spPr/>
      <dgm:t>
        <a:bodyPr/>
        <a:lstStyle/>
        <a:p>
          <a:endParaRPr lang="hr-HR" sz="1800"/>
        </a:p>
      </dgm:t>
    </dgm:pt>
    <dgm:pt modelId="{65D12C92-E16E-4E07-A882-F83EC9FD2870}">
      <dgm:prSet phldrT="[Tekst]" custT="1"/>
      <dgm:spPr/>
      <dgm:t>
        <a:bodyPr/>
        <a:lstStyle/>
        <a:p>
          <a:r>
            <a:rPr lang="hr-HR" sz="1800" dirty="0"/>
            <a:t>Živi uz jednog i/ili oba roditelja s dugotrajnom </a:t>
          </a:r>
          <a:r>
            <a:rPr lang="hr-HR" sz="1800" b="1" i="1" u="sng" dirty="0"/>
            <a:t>teškom bolesti</a:t>
          </a:r>
        </a:p>
      </dgm:t>
    </dgm:pt>
    <dgm:pt modelId="{CEB38B46-CD97-406C-8B1C-E01178FDCED0}" type="parTrans" cxnId="{9613CFF2-5D74-4758-B4DA-A9633A0BA390}">
      <dgm:prSet custT="1"/>
      <dgm:spPr/>
      <dgm:t>
        <a:bodyPr/>
        <a:lstStyle/>
        <a:p>
          <a:endParaRPr lang="hr-HR" sz="1800"/>
        </a:p>
      </dgm:t>
    </dgm:pt>
    <dgm:pt modelId="{931A47AD-2B0E-4C5A-84DE-96A1DAFE34BB}" type="sibTrans" cxnId="{9613CFF2-5D74-4758-B4DA-A9633A0BA390}">
      <dgm:prSet/>
      <dgm:spPr/>
      <dgm:t>
        <a:bodyPr/>
        <a:lstStyle/>
        <a:p>
          <a:endParaRPr lang="hr-HR" sz="1800"/>
        </a:p>
      </dgm:t>
    </dgm:pt>
    <dgm:pt modelId="{58C9B70B-4BAD-47F9-8FBA-5F8F6D80DE12}">
      <dgm:prSet phldrT="[Tekst]" custT="1"/>
      <dgm:spPr/>
      <dgm:t>
        <a:bodyPr/>
        <a:lstStyle/>
        <a:p>
          <a:r>
            <a:rPr lang="hr-HR" sz="1800" dirty="0"/>
            <a:t>Živi uz dugotrajno </a:t>
          </a:r>
          <a:r>
            <a:rPr lang="hr-HR" sz="1800" b="1" i="1" u="sng" dirty="0"/>
            <a:t>nezaposlena oba roditelja</a:t>
          </a:r>
        </a:p>
      </dgm:t>
    </dgm:pt>
    <dgm:pt modelId="{5B9197E2-6628-45DA-9A99-B7A2409A16DC}" type="parTrans" cxnId="{CD2182B7-E930-47B6-BC55-948E54ED8BA8}">
      <dgm:prSet custT="1"/>
      <dgm:spPr/>
      <dgm:t>
        <a:bodyPr/>
        <a:lstStyle/>
        <a:p>
          <a:endParaRPr lang="hr-HR" sz="1800"/>
        </a:p>
      </dgm:t>
    </dgm:pt>
    <dgm:pt modelId="{1684C797-C41E-40BA-B41C-6CA36FF08372}" type="sibTrans" cxnId="{CD2182B7-E930-47B6-BC55-948E54ED8BA8}">
      <dgm:prSet/>
      <dgm:spPr/>
      <dgm:t>
        <a:bodyPr/>
        <a:lstStyle/>
        <a:p>
          <a:endParaRPr lang="hr-HR" sz="1800"/>
        </a:p>
      </dgm:t>
    </dgm:pt>
    <dgm:pt modelId="{EE4C019B-D451-49D6-AA83-ECE670248DA3}">
      <dgm:prSet phldrT="[Tekst]" custT="1"/>
      <dgm:spPr/>
      <dgm:t>
        <a:bodyPr/>
        <a:lstStyle/>
        <a:p>
          <a:r>
            <a:rPr lang="hr-HR" sz="1800" dirty="0"/>
            <a:t>Živi uz </a:t>
          </a:r>
          <a:r>
            <a:rPr lang="hr-HR" sz="1800" b="1" i="1" u="sng" dirty="0"/>
            <a:t>samohranog roditelja </a:t>
          </a:r>
          <a:r>
            <a:rPr lang="hr-HR" sz="1800" dirty="0"/>
            <a:t>korisnika </a:t>
          </a:r>
          <a:r>
            <a:rPr lang="hr-HR" sz="1800" b="1" i="1" u="sng" dirty="0"/>
            <a:t>socijalne skrbi</a:t>
          </a:r>
        </a:p>
      </dgm:t>
    </dgm:pt>
    <dgm:pt modelId="{DE7E931C-CCED-4AA8-8B58-6271716185B0}" type="parTrans" cxnId="{1ADBAFB2-A101-47F5-8F4A-FD008FD5955D}">
      <dgm:prSet custT="1"/>
      <dgm:spPr/>
      <dgm:t>
        <a:bodyPr/>
        <a:lstStyle/>
        <a:p>
          <a:endParaRPr lang="hr-HR" sz="1800"/>
        </a:p>
      </dgm:t>
    </dgm:pt>
    <dgm:pt modelId="{45321593-7734-46AF-85A0-35EA961E2EF0}" type="sibTrans" cxnId="{1ADBAFB2-A101-47F5-8F4A-FD008FD5955D}">
      <dgm:prSet/>
      <dgm:spPr/>
      <dgm:t>
        <a:bodyPr/>
        <a:lstStyle/>
        <a:p>
          <a:endParaRPr lang="hr-HR" sz="1800"/>
        </a:p>
      </dgm:t>
    </dgm:pt>
    <dgm:pt modelId="{F79E3496-78A1-4AD4-B60D-48E30ED1D14F}">
      <dgm:prSet phldrT="[Tekst]" custT="1"/>
      <dgm:spPr/>
      <dgm:t>
        <a:bodyPr/>
        <a:lstStyle/>
        <a:p>
          <a:r>
            <a:rPr lang="hr-HR" sz="1800" dirty="0"/>
            <a:t>Ako je jedan </a:t>
          </a:r>
          <a:r>
            <a:rPr lang="hr-HR" sz="1800" b="1" i="1" u="sng" dirty="0"/>
            <a:t>roditelj preminuo</a:t>
          </a:r>
        </a:p>
      </dgm:t>
    </dgm:pt>
    <dgm:pt modelId="{B33E549E-2E02-43CA-8AFD-04562FABC98D}" type="parTrans" cxnId="{FC6203AC-16FD-4B43-8EA9-411C8B5D9B4C}">
      <dgm:prSet custT="1"/>
      <dgm:spPr/>
      <dgm:t>
        <a:bodyPr/>
        <a:lstStyle/>
        <a:p>
          <a:endParaRPr lang="hr-HR" sz="1800"/>
        </a:p>
      </dgm:t>
    </dgm:pt>
    <dgm:pt modelId="{A2F47132-82E4-4EFF-BD3B-D11BB19FAC34}" type="sibTrans" cxnId="{FC6203AC-16FD-4B43-8EA9-411C8B5D9B4C}">
      <dgm:prSet/>
      <dgm:spPr/>
      <dgm:t>
        <a:bodyPr/>
        <a:lstStyle/>
        <a:p>
          <a:endParaRPr lang="hr-HR" sz="1800"/>
        </a:p>
      </dgm:t>
    </dgm:pt>
    <dgm:pt modelId="{4BA1AC2C-028C-46C2-9BE0-C5ECFBB88A40}" type="pres">
      <dgm:prSet presAssocID="{D6C7EF68-1827-4064-9647-E2B91151639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2D8F83-B29E-4E0E-8374-E47817EC7404}" type="pres">
      <dgm:prSet presAssocID="{426F34EB-93D4-45C7-9D65-B77CAFB75DEE}" presName="root1" presStyleCnt="0"/>
      <dgm:spPr/>
    </dgm:pt>
    <dgm:pt modelId="{B3C490B5-E874-4CCD-A676-22C59AF444BC}" type="pres">
      <dgm:prSet presAssocID="{426F34EB-93D4-45C7-9D65-B77CAFB75DEE}" presName="LevelOneTextNode" presStyleLbl="node0" presStyleIdx="0" presStyleCnt="1">
        <dgm:presLayoutVars>
          <dgm:chPref val="3"/>
        </dgm:presLayoutVars>
      </dgm:prSet>
      <dgm:spPr/>
    </dgm:pt>
    <dgm:pt modelId="{F91DD233-EC22-45C5-B483-E09AA87AD821}" type="pres">
      <dgm:prSet presAssocID="{426F34EB-93D4-45C7-9D65-B77CAFB75DEE}" presName="level2hierChild" presStyleCnt="0"/>
      <dgm:spPr/>
    </dgm:pt>
    <dgm:pt modelId="{A46AD96B-B33D-4E46-9632-502A3C984C26}" type="pres">
      <dgm:prSet presAssocID="{CEB38B46-CD97-406C-8B1C-E01178FDCED0}" presName="conn2-1" presStyleLbl="parChTrans1D2" presStyleIdx="0" presStyleCnt="4"/>
      <dgm:spPr/>
    </dgm:pt>
    <dgm:pt modelId="{7C567967-9D37-46DC-837B-4A9B90338CE0}" type="pres">
      <dgm:prSet presAssocID="{CEB38B46-CD97-406C-8B1C-E01178FDCED0}" presName="connTx" presStyleLbl="parChTrans1D2" presStyleIdx="0" presStyleCnt="4"/>
      <dgm:spPr/>
    </dgm:pt>
    <dgm:pt modelId="{AB08F191-9A50-4BCB-8CBD-877AAF60218E}" type="pres">
      <dgm:prSet presAssocID="{65D12C92-E16E-4E07-A882-F83EC9FD2870}" presName="root2" presStyleCnt="0"/>
      <dgm:spPr/>
    </dgm:pt>
    <dgm:pt modelId="{80DB0611-F2F2-4467-9B36-72C9FCEB092E}" type="pres">
      <dgm:prSet presAssocID="{65D12C92-E16E-4E07-A882-F83EC9FD2870}" presName="LevelTwoTextNode" presStyleLbl="node2" presStyleIdx="0" presStyleCnt="4" custScaleX="330863">
        <dgm:presLayoutVars>
          <dgm:chPref val="3"/>
        </dgm:presLayoutVars>
      </dgm:prSet>
      <dgm:spPr/>
    </dgm:pt>
    <dgm:pt modelId="{424DF04E-79B5-4B19-9437-C2C411C1E4BD}" type="pres">
      <dgm:prSet presAssocID="{65D12C92-E16E-4E07-A882-F83EC9FD2870}" presName="level3hierChild" presStyleCnt="0"/>
      <dgm:spPr/>
    </dgm:pt>
    <dgm:pt modelId="{AA9CDF20-66B7-4CFA-936D-6C754221B82D}" type="pres">
      <dgm:prSet presAssocID="{5B9197E2-6628-45DA-9A99-B7A2409A16DC}" presName="conn2-1" presStyleLbl="parChTrans1D2" presStyleIdx="1" presStyleCnt="4"/>
      <dgm:spPr/>
    </dgm:pt>
    <dgm:pt modelId="{457AD1BE-E06D-4613-9BF1-7B0053D44277}" type="pres">
      <dgm:prSet presAssocID="{5B9197E2-6628-45DA-9A99-B7A2409A16DC}" presName="connTx" presStyleLbl="parChTrans1D2" presStyleIdx="1" presStyleCnt="4"/>
      <dgm:spPr/>
    </dgm:pt>
    <dgm:pt modelId="{2C81654A-73C1-436C-A57B-B4A695AF5789}" type="pres">
      <dgm:prSet presAssocID="{58C9B70B-4BAD-47F9-8FBA-5F8F6D80DE12}" presName="root2" presStyleCnt="0"/>
      <dgm:spPr/>
    </dgm:pt>
    <dgm:pt modelId="{F1520978-E847-4C6C-AB96-02FC07123FC1}" type="pres">
      <dgm:prSet presAssocID="{58C9B70B-4BAD-47F9-8FBA-5F8F6D80DE12}" presName="LevelTwoTextNode" presStyleLbl="node2" presStyleIdx="1" presStyleCnt="4" custScaleX="332662">
        <dgm:presLayoutVars>
          <dgm:chPref val="3"/>
        </dgm:presLayoutVars>
      </dgm:prSet>
      <dgm:spPr/>
    </dgm:pt>
    <dgm:pt modelId="{30BC0EA5-7859-44A8-BA1B-5FBC625AD473}" type="pres">
      <dgm:prSet presAssocID="{58C9B70B-4BAD-47F9-8FBA-5F8F6D80DE12}" presName="level3hierChild" presStyleCnt="0"/>
      <dgm:spPr/>
    </dgm:pt>
    <dgm:pt modelId="{B9DCFA9F-D517-4A08-BE41-EAFEE9B40503}" type="pres">
      <dgm:prSet presAssocID="{DE7E931C-CCED-4AA8-8B58-6271716185B0}" presName="conn2-1" presStyleLbl="parChTrans1D2" presStyleIdx="2" presStyleCnt="4"/>
      <dgm:spPr/>
    </dgm:pt>
    <dgm:pt modelId="{DA3D9B32-DF97-4DE2-B202-27418062AE91}" type="pres">
      <dgm:prSet presAssocID="{DE7E931C-CCED-4AA8-8B58-6271716185B0}" presName="connTx" presStyleLbl="parChTrans1D2" presStyleIdx="2" presStyleCnt="4"/>
      <dgm:spPr/>
    </dgm:pt>
    <dgm:pt modelId="{6A8488B1-42CF-4F95-B953-0E112202D386}" type="pres">
      <dgm:prSet presAssocID="{EE4C019B-D451-49D6-AA83-ECE670248DA3}" presName="root2" presStyleCnt="0"/>
      <dgm:spPr/>
    </dgm:pt>
    <dgm:pt modelId="{D129CD79-0016-43E9-9D50-340A671AA30D}" type="pres">
      <dgm:prSet presAssocID="{EE4C019B-D451-49D6-AA83-ECE670248DA3}" presName="LevelTwoTextNode" presStyleLbl="node2" presStyleIdx="2" presStyleCnt="4" custScaleX="332887">
        <dgm:presLayoutVars>
          <dgm:chPref val="3"/>
        </dgm:presLayoutVars>
      </dgm:prSet>
      <dgm:spPr/>
    </dgm:pt>
    <dgm:pt modelId="{4A2A3586-705E-4F3A-B720-3EFBF55C01B2}" type="pres">
      <dgm:prSet presAssocID="{EE4C019B-D451-49D6-AA83-ECE670248DA3}" presName="level3hierChild" presStyleCnt="0"/>
      <dgm:spPr/>
    </dgm:pt>
    <dgm:pt modelId="{1F2D9AC6-6DBB-482A-B04E-008CDB5993FF}" type="pres">
      <dgm:prSet presAssocID="{B33E549E-2E02-43CA-8AFD-04562FABC98D}" presName="conn2-1" presStyleLbl="parChTrans1D2" presStyleIdx="3" presStyleCnt="4"/>
      <dgm:spPr/>
    </dgm:pt>
    <dgm:pt modelId="{4ECDE4C5-2F91-4870-BF72-830944FB9BEC}" type="pres">
      <dgm:prSet presAssocID="{B33E549E-2E02-43CA-8AFD-04562FABC98D}" presName="connTx" presStyleLbl="parChTrans1D2" presStyleIdx="3" presStyleCnt="4"/>
      <dgm:spPr/>
    </dgm:pt>
    <dgm:pt modelId="{FF456087-271C-40FC-84B4-F08E2C06D387}" type="pres">
      <dgm:prSet presAssocID="{F79E3496-78A1-4AD4-B60D-48E30ED1D14F}" presName="root2" presStyleCnt="0"/>
      <dgm:spPr/>
    </dgm:pt>
    <dgm:pt modelId="{86783EBF-FFD4-44D2-8029-19BD4A83F0E7}" type="pres">
      <dgm:prSet presAssocID="{F79E3496-78A1-4AD4-B60D-48E30ED1D14F}" presName="LevelTwoTextNode" presStyleLbl="node2" presStyleIdx="3" presStyleCnt="4" custScaleX="330863">
        <dgm:presLayoutVars>
          <dgm:chPref val="3"/>
        </dgm:presLayoutVars>
      </dgm:prSet>
      <dgm:spPr/>
    </dgm:pt>
    <dgm:pt modelId="{8879C3C2-39C5-4FC2-A48F-B6AC1272B794}" type="pres">
      <dgm:prSet presAssocID="{F79E3496-78A1-4AD4-B60D-48E30ED1D14F}" presName="level3hierChild" presStyleCnt="0"/>
      <dgm:spPr/>
    </dgm:pt>
  </dgm:ptLst>
  <dgm:cxnLst>
    <dgm:cxn modelId="{D7021D0E-3E45-4025-ACE5-6B134C76E318}" type="presOf" srcId="{D6C7EF68-1827-4064-9647-E2B911516397}" destId="{4BA1AC2C-028C-46C2-9BE0-C5ECFBB88A40}" srcOrd="0" destOrd="0" presId="urn:microsoft.com/office/officeart/2008/layout/HorizontalMultiLevelHierarchy"/>
    <dgm:cxn modelId="{948D321A-2759-4562-86CB-AB34D0E21B79}" type="presOf" srcId="{426F34EB-93D4-45C7-9D65-B77CAFB75DEE}" destId="{B3C490B5-E874-4CCD-A676-22C59AF444BC}" srcOrd="0" destOrd="0" presId="urn:microsoft.com/office/officeart/2008/layout/HorizontalMultiLevelHierarchy"/>
    <dgm:cxn modelId="{82D75F37-5AE0-4F42-AB74-4868F0D4FDEC}" type="presOf" srcId="{F79E3496-78A1-4AD4-B60D-48E30ED1D14F}" destId="{86783EBF-FFD4-44D2-8029-19BD4A83F0E7}" srcOrd="0" destOrd="0" presId="urn:microsoft.com/office/officeart/2008/layout/HorizontalMultiLevelHierarchy"/>
    <dgm:cxn modelId="{67CD7F3C-99B8-4873-B4D0-0477C1104C1E}" type="presOf" srcId="{5B9197E2-6628-45DA-9A99-B7A2409A16DC}" destId="{AA9CDF20-66B7-4CFA-936D-6C754221B82D}" srcOrd="0" destOrd="0" presId="urn:microsoft.com/office/officeart/2008/layout/HorizontalMultiLevelHierarchy"/>
    <dgm:cxn modelId="{07803263-448E-4C43-9418-DD5C2E93FAC8}" type="presOf" srcId="{B33E549E-2E02-43CA-8AFD-04562FABC98D}" destId="{4ECDE4C5-2F91-4870-BF72-830944FB9BEC}" srcOrd="1" destOrd="0" presId="urn:microsoft.com/office/officeart/2008/layout/HorizontalMultiLevelHierarchy"/>
    <dgm:cxn modelId="{F48AFE66-B04C-41A6-B1BE-4FF189D6DAB6}" type="presOf" srcId="{EE4C019B-D451-49D6-AA83-ECE670248DA3}" destId="{D129CD79-0016-43E9-9D50-340A671AA30D}" srcOrd="0" destOrd="0" presId="urn:microsoft.com/office/officeart/2008/layout/HorizontalMultiLevelHierarchy"/>
    <dgm:cxn modelId="{64F2B86D-46D2-4B8A-9B7E-197C8CA7FBC7}" type="presOf" srcId="{CEB38B46-CD97-406C-8B1C-E01178FDCED0}" destId="{A46AD96B-B33D-4E46-9632-502A3C984C26}" srcOrd="0" destOrd="0" presId="urn:microsoft.com/office/officeart/2008/layout/HorizontalMultiLevelHierarchy"/>
    <dgm:cxn modelId="{6397A357-4B42-47BC-9DB5-7DB271B3B2A7}" type="presOf" srcId="{DE7E931C-CCED-4AA8-8B58-6271716185B0}" destId="{B9DCFA9F-D517-4A08-BE41-EAFEE9B40503}" srcOrd="0" destOrd="0" presId="urn:microsoft.com/office/officeart/2008/layout/HorizontalMultiLevelHierarchy"/>
    <dgm:cxn modelId="{4DE83981-43BF-4533-8C1C-15F5BA574EA6}" type="presOf" srcId="{5B9197E2-6628-45DA-9A99-B7A2409A16DC}" destId="{457AD1BE-E06D-4613-9BF1-7B0053D44277}" srcOrd="1" destOrd="0" presId="urn:microsoft.com/office/officeart/2008/layout/HorizontalMultiLevelHierarchy"/>
    <dgm:cxn modelId="{E688AD88-F26E-49D2-9E82-01882AAFB5E6}" type="presOf" srcId="{B33E549E-2E02-43CA-8AFD-04562FABC98D}" destId="{1F2D9AC6-6DBB-482A-B04E-008CDB5993FF}" srcOrd="0" destOrd="0" presId="urn:microsoft.com/office/officeart/2008/layout/HorizontalMultiLevelHierarchy"/>
    <dgm:cxn modelId="{AF2C6493-E092-45ED-8115-538455067140}" type="presOf" srcId="{58C9B70B-4BAD-47F9-8FBA-5F8F6D80DE12}" destId="{F1520978-E847-4C6C-AB96-02FC07123FC1}" srcOrd="0" destOrd="0" presId="urn:microsoft.com/office/officeart/2008/layout/HorizontalMultiLevelHierarchy"/>
    <dgm:cxn modelId="{A1D51096-EE70-4641-B86D-4D20443FD10B}" type="presOf" srcId="{CEB38B46-CD97-406C-8B1C-E01178FDCED0}" destId="{7C567967-9D37-46DC-837B-4A9B90338CE0}" srcOrd="1" destOrd="0" presId="urn:microsoft.com/office/officeart/2008/layout/HorizontalMultiLevelHierarchy"/>
    <dgm:cxn modelId="{FC6203AC-16FD-4B43-8EA9-411C8B5D9B4C}" srcId="{426F34EB-93D4-45C7-9D65-B77CAFB75DEE}" destId="{F79E3496-78A1-4AD4-B60D-48E30ED1D14F}" srcOrd="3" destOrd="0" parTransId="{B33E549E-2E02-43CA-8AFD-04562FABC98D}" sibTransId="{A2F47132-82E4-4EFF-BD3B-D11BB19FAC34}"/>
    <dgm:cxn modelId="{1ADBAFB2-A101-47F5-8F4A-FD008FD5955D}" srcId="{426F34EB-93D4-45C7-9D65-B77CAFB75DEE}" destId="{EE4C019B-D451-49D6-AA83-ECE670248DA3}" srcOrd="2" destOrd="0" parTransId="{DE7E931C-CCED-4AA8-8B58-6271716185B0}" sibTransId="{45321593-7734-46AF-85A0-35EA961E2EF0}"/>
    <dgm:cxn modelId="{CD2182B7-E930-47B6-BC55-948E54ED8BA8}" srcId="{426F34EB-93D4-45C7-9D65-B77CAFB75DEE}" destId="{58C9B70B-4BAD-47F9-8FBA-5F8F6D80DE12}" srcOrd="1" destOrd="0" parTransId="{5B9197E2-6628-45DA-9A99-B7A2409A16DC}" sibTransId="{1684C797-C41E-40BA-B41C-6CA36FF08372}"/>
    <dgm:cxn modelId="{263AC0BF-8AAB-49B8-86FF-CDB190A1294B}" srcId="{D6C7EF68-1827-4064-9647-E2B911516397}" destId="{426F34EB-93D4-45C7-9D65-B77CAFB75DEE}" srcOrd="0" destOrd="0" parTransId="{39891D1F-E5A4-44D5-BAD7-92C4DFE536D3}" sibTransId="{05AC220F-E4E4-4824-9390-7ADFD1F5839F}"/>
    <dgm:cxn modelId="{18C7C4C7-9A69-4245-B86A-D83E0A7B436C}" type="presOf" srcId="{65D12C92-E16E-4E07-A882-F83EC9FD2870}" destId="{80DB0611-F2F2-4467-9B36-72C9FCEB092E}" srcOrd="0" destOrd="0" presId="urn:microsoft.com/office/officeart/2008/layout/HorizontalMultiLevelHierarchy"/>
    <dgm:cxn modelId="{92CB21EF-EE03-426F-A24A-500E3CE497B3}" type="presOf" srcId="{DE7E931C-CCED-4AA8-8B58-6271716185B0}" destId="{DA3D9B32-DF97-4DE2-B202-27418062AE91}" srcOrd="1" destOrd="0" presId="urn:microsoft.com/office/officeart/2008/layout/HorizontalMultiLevelHierarchy"/>
    <dgm:cxn modelId="{9613CFF2-5D74-4758-B4DA-A9633A0BA390}" srcId="{426F34EB-93D4-45C7-9D65-B77CAFB75DEE}" destId="{65D12C92-E16E-4E07-A882-F83EC9FD2870}" srcOrd="0" destOrd="0" parTransId="{CEB38B46-CD97-406C-8B1C-E01178FDCED0}" sibTransId="{931A47AD-2B0E-4C5A-84DE-96A1DAFE34BB}"/>
    <dgm:cxn modelId="{8340C7C4-8C75-4E9C-A1DD-410A431FAC8C}" type="presParOf" srcId="{4BA1AC2C-028C-46C2-9BE0-C5ECFBB88A40}" destId="{1F2D8F83-B29E-4E0E-8374-E47817EC7404}" srcOrd="0" destOrd="0" presId="urn:microsoft.com/office/officeart/2008/layout/HorizontalMultiLevelHierarchy"/>
    <dgm:cxn modelId="{2BBA9AD2-2CE1-45D4-9E60-E7D7A61F573B}" type="presParOf" srcId="{1F2D8F83-B29E-4E0E-8374-E47817EC7404}" destId="{B3C490B5-E874-4CCD-A676-22C59AF444BC}" srcOrd="0" destOrd="0" presId="urn:microsoft.com/office/officeart/2008/layout/HorizontalMultiLevelHierarchy"/>
    <dgm:cxn modelId="{88CDE435-003C-4486-9DFC-E145FC940FE8}" type="presParOf" srcId="{1F2D8F83-B29E-4E0E-8374-E47817EC7404}" destId="{F91DD233-EC22-45C5-B483-E09AA87AD821}" srcOrd="1" destOrd="0" presId="urn:microsoft.com/office/officeart/2008/layout/HorizontalMultiLevelHierarchy"/>
    <dgm:cxn modelId="{24592461-CBD0-42F1-9F49-CEFF06031C78}" type="presParOf" srcId="{F91DD233-EC22-45C5-B483-E09AA87AD821}" destId="{A46AD96B-B33D-4E46-9632-502A3C984C26}" srcOrd="0" destOrd="0" presId="urn:microsoft.com/office/officeart/2008/layout/HorizontalMultiLevelHierarchy"/>
    <dgm:cxn modelId="{E429AE5B-BF21-4DAD-B59F-5D9EDAEFD693}" type="presParOf" srcId="{A46AD96B-B33D-4E46-9632-502A3C984C26}" destId="{7C567967-9D37-46DC-837B-4A9B90338CE0}" srcOrd="0" destOrd="0" presId="urn:microsoft.com/office/officeart/2008/layout/HorizontalMultiLevelHierarchy"/>
    <dgm:cxn modelId="{675713F0-B1FE-4693-99B4-CC5A4AC76F8F}" type="presParOf" srcId="{F91DD233-EC22-45C5-B483-E09AA87AD821}" destId="{AB08F191-9A50-4BCB-8CBD-877AAF60218E}" srcOrd="1" destOrd="0" presId="urn:microsoft.com/office/officeart/2008/layout/HorizontalMultiLevelHierarchy"/>
    <dgm:cxn modelId="{573FA5B6-97D2-43B7-A95E-4D838979F572}" type="presParOf" srcId="{AB08F191-9A50-4BCB-8CBD-877AAF60218E}" destId="{80DB0611-F2F2-4467-9B36-72C9FCEB092E}" srcOrd="0" destOrd="0" presId="urn:microsoft.com/office/officeart/2008/layout/HorizontalMultiLevelHierarchy"/>
    <dgm:cxn modelId="{1106DB54-BED6-46E7-85BD-673B36AC3100}" type="presParOf" srcId="{AB08F191-9A50-4BCB-8CBD-877AAF60218E}" destId="{424DF04E-79B5-4B19-9437-C2C411C1E4BD}" srcOrd="1" destOrd="0" presId="urn:microsoft.com/office/officeart/2008/layout/HorizontalMultiLevelHierarchy"/>
    <dgm:cxn modelId="{94B3A645-4962-44ED-93AE-0BD4EEF6B2C3}" type="presParOf" srcId="{F91DD233-EC22-45C5-B483-E09AA87AD821}" destId="{AA9CDF20-66B7-4CFA-936D-6C754221B82D}" srcOrd="2" destOrd="0" presId="urn:microsoft.com/office/officeart/2008/layout/HorizontalMultiLevelHierarchy"/>
    <dgm:cxn modelId="{3249402C-3BAF-47D5-B45E-ECD1BBF0E14D}" type="presParOf" srcId="{AA9CDF20-66B7-4CFA-936D-6C754221B82D}" destId="{457AD1BE-E06D-4613-9BF1-7B0053D44277}" srcOrd="0" destOrd="0" presId="urn:microsoft.com/office/officeart/2008/layout/HorizontalMultiLevelHierarchy"/>
    <dgm:cxn modelId="{59084DBC-7D87-4DE6-A864-6FBFCAECB11A}" type="presParOf" srcId="{F91DD233-EC22-45C5-B483-E09AA87AD821}" destId="{2C81654A-73C1-436C-A57B-B4A695AF5789}" srcOrd="3" destOrd="0" presId="urn:microsoft.com/office/officeart/2008/layout/HorizontalMultiLevelHierarchy"/>
    <dgm:cxn modelId="{8ECD7D0B-6625-4E78-8A09-DADE66895CCB}" type="presParOf" srcId="{2C81654A-73C1-436C-A57B-B4A695AF5789}" destId="{F1520978-E847-4C6C-AB96-02FC07123FC1}" srcOrd="0" destOrd="0" presId="urn:microsoft.com/office/officeart/2008/layout/HorizontalMultiLevelHierarchy"/>
    <dgm:cxn modelId="{6CC2D140-4F43-475B-9BD3-56611053686E}" type="presParOf" srcId="{2C81654A-73C1-436C-A57B-B4A695AF5789}" destId="{30BC0EA5-7859-44A8-BA1B-5FBC625AD473}" srcOrd="1" destOrd="0" presId="urn:microsoft.com/office/officeart/2008/layout/HorizontalMultiLevelHierarchy"/>
    <dgm:cxn modelId="{E373522F-481A-47EB-BEB1-AB94E0CC8FF1}" type="presParOf" srcId="{F91DD233-EC22-45C5-B483-E09AA87AD821}" destId="{B9DCFA9F-D517-4A08-BE41-EAFEE9B40503}" srcOrd="4" destOrd="0" presId="urn:microsoft.com/office/officeart/2008/layout/HorizontalMultiLevelHierarchy"/>
    <dgm:cxn modelId="{0857E39D-29C1-43D6-B1C4-16812844B113}" type="presParOf" srcId="{B9DCFA9F-D517-4A08-BE41-EAFEE9B40503}" destId="{DA3D9B32-DF97-4DE2-B202-27418062AE91}" srcOrd="0" destOrd="0" presId="urn:microsoft.com/office/officeart/2008/layout/HorizontalMultiLevelHierarchy"/>
    <dgm:cxn modelId="{A6B2D89E-3D62-42AB-BE01-92B6CF889E34}" type="presParOf" srcId="{F91DD233-EC22-45C5-B483-E09AA87AD821}" destId="{6A8488B1-42CF-4F95-B953-0E112202D386}" srcOrd="5" destOrd="0" presId="urn:microsoft.com/office/officeart/2008/layout/HorizontalMultiLevelHierarchy"/>
    <dgm:cxn modelId="{29351E8E-C04F-4015-BFFA-CC9078547065}" type="presParOf" srcId="{6A8488B1-42CF-4F95-B953-0E112202D386}" destId="{D129CD79-0016-43E9-9D50-340A671AA30D}" srcOrd="0" destOrd="0" presId="urn:microsoft.com/office/officeart/2008/layout/HorizontalMultiLevelHierarchy"/>
    <dgm:cxn modelId="{9FBB2E7B-AF9D-4E2E-8D6A-D0464F8C5D27}" type="presParOf" srcId="{6A8488B1-42CF-4F95-B953-0E112202D386}" destId="{4A2A3586-705E-4F3A-B720-3EFBF55C01B2}" srcOrd="1" destOrd="0" presId="urn:microsoft.com/office/officeart/2008/layout/HorizontalMultiLevelHierarchy"/>
    <dgm:cxn modelId="{89B1FAF0-F56C-4B84-A6A0-3ED53D2A6E35}" type="presParOf" srcId="{F91DD233-EC22-45C5-B483-E09AA87AD821}" destId="{1F2D9AC6-6DBB-482A-B04E-008CDB5993FF}" srcOrd="6" destOrd="0" presId="urn:microsoft.com/office/officeart/2008/layout/HorizontalMultiLevelHierarchy"/>
    <dgm:cxn modelId="{E9C5A504-3FA7-4445-AE04-0B67592A492C}" type="presParOf" srcId="{1F2D9AC6-6DBB-482A-B04E-008CDB5993FF}" destId="{4ECDE4C5-2F91-4870-BF72-830944FB9BEC}" srcOrd="0" destOrd="0" presId="urn:microsoft.com/office/officeart/2008/layout/HorizontalMultiLevelHierarchy"/>
    <dgm:cxn modelId="{F849E411-745A-482E-BDD3-C7062F27725E}" type="presParOf" srcId="{F91DD233-EC22-45C5-B483-E09AA87AD821}" destId="{FF456087-271C-40FC-84B4-F08E2C06D387}" srcOrd="7" destOrd="0" presId="urn:microsoft.com/office/officeart/2008/layout/HorizontalMultiLevelHierarchy"/>
    <dgm:cxn modelId="{D67BD11C-8770-4998-BBD3-30A33F9BDE74}" type="presParOf" srcId="{FF456087-271C-40FC-84B4-F08E2C06D387}" destId="{86783EBF-FFD4-44D2-8029-19BD4A83F0E7}" srcOrd="0" destOrd="0" presId="urn:microsoft.com/office/officeart/2008/layout/HorizontalMultiLevelHierarchy"/>
    <dgm:cxn modelId="{6CE822C8-DE77-4CCE-9798-42C5702A61F9}" type="presParOf" srcId="{FF456087-271C-40FC-84B4-F08E2C06D387}" destId="{8879C3C2-39C5-4FC2-A48F-B6AC1272B79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CE48E7-2203-4268-8596-5FD9CCCB22E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EFA6B1-E551-44CF-922D-BDD57BDE06C7}">
      <dgm:prSet phldrT="[Text]"/>
      <dgm:spPr/>
      <dgm:t>
        <a:bodyPr/>
        <a:lstStyle/>
        <a:p>
          <a:pPr algn="ctr"/>
          <a:r>
            <a:rPr lang="hr-HR" dirty="0"/>
            <a:t>Mrežnu stranicu</a:t>
          </a:r>
        </a:p>
        <a:p>
          <a:pPr algn="ctr"/>
          <a:r>
            <a:rPr lang="hr-HR" dirty="0"/>
            <a:t>www.upisi.hr</a:t>
          </a:r>
          <a:endParaRPr lang="en-US" dirty="0"/>
        </a:p>
      </dgm:t>
    </dgm:pt>
    <dgm:pt modelId="{12ED4FE9-13FF-4088-B9ED-6B5A8975C2CD}" type="parTrans" cxnId="{DCB79AAD-E6E1-459D-AF3D-E926AB891D57}">
      <dgm:prSet/>
      <dgm:spPr/>
      <dgm:t>
        <a:bodyPr/>
        <a:lstStyle/>
        <a:p>
          <a:endParaRPr lang="en-US"/>
        </a:p>
      </dgm:t>
    </dgm:pt>
    <dgm:pt modelId="{3D426220-9BC0-4F2E-84C3-6F945F53C83D}" type="sibTrans" cxnId="{DCB79AAD-E6E1-459D-AF3D-E926AB891D57}">
      <dgm:prSet/>
      <dgm:spPr/>
      <dgm:t>
        <a:bodyPr/>
        <a:lstStyle/>
        <a:p>
          <a:endParaRPr lang="en-US"/>
        </a:p>
      </dgm:t>
    </dgm:pt>
    <dgm:pt modelId="{F37727E7-B897-40D4-9B01-3C51740C86A6}">
      <dgm:prSet phldrT="[Text]"/>
      <dgm:spPr/>
      <dgm:t>
        <a:bodyPr/>
        <a:lstStyle/>
        <a:p>
          <a:pPr algn="ctr"/>
          <a:r>
            <a:rPr lang="hr-HR" dirty="0"/>
            <a:t>Mrežnu stranicu srednje škole koju dijete želi upisati</a:t>
          </a:r>
        </a:p>
        <a:p>
          <a:pPr algn="ctr"/>
          <a:r>
            <a:rPr lang="hr-HR" dirty="0"/>
            <a:t>- natječaj se objavljuje do 20.6.</a:t>
          </a:r>
          <a:endParaRPr lang="en-US" dirty="0"/>
        </a:p>
      </dgm:t>
    </dgm:pt>
    <dgm:pt modelId="{F74AF105-70FD-4457-AFDA-4DB51A9C40FF}" type="parTrans" cxnId="{3C419C49-4C90-4F0C-B5E0-CCC9105526ED}">
      <dgm:prSet/>
      <dgm:spPr/>
      <dgm:t>
        <a:bodyPr/>
        <a:lstStyle/>
        <a:p>
          <a:endParaRPr lang="en-US"/>
        </a:p>
      </dgm:t>
    </dgm:pt>
    <dgm:pt modelId="{5277716B-67B7-488D-91DF-E89A121773EC}" type="sibTrans" cxnId="{3C419C49-4C90-4F0C-B5E0-CCC9105526ED}">
      <dgm:prSet/>
      <dgm:spPr/>
      <dgm:t>
        <a:bodyPr/>
        <a:lstStyle/>
        <a:p>
          <a:endParaRPr lang="en-US"/>
        </a:p>
      </dgm:t>
    </dgm:pt>
    <dgm:pt modelId="{1EE26114-7612-43D9-9D1F-2DE00EDF88B2}" type="pres">
      <dgm:prSet presAssocID="{E2CE48E7-2203-4268-8596-5FD9CCCB22E9}" presName="linear" presStyleCnt="0">
        <dgm:presLayoutVars>
          <dgm:animLvl val="lvl"/>
          <dgm:resizeHandles val="exact"/>
        </dgm:presLayoutVars>
      </dgm:prSet>
      <dgm:spPr/>
    </dgm:pt>
    <dgm:pt modelId="{76CCA715-A093-4850-82C3-EEC81D48F5F2}" type="pres">
      <dgm:prSet presAssocID="{E3EFA6B1-E551-44CF-922D-BDD57BDE06C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FF82B94-7314-4A3D-A7A7-D5650E64DCE7}" type="pres">
      <dgm:prSet presAssocID="{3D426220-9BC0-4F2E-84C3-6F945F53C83D}" presName="spacer" presStyleCnt="0"/>
      <dgm:spPr/>
    </dgm:pt>
    <dgm:pt modelId="{C5911458-19CD-4FCD-89A6-D872D9C2BCE4}" type="pres">
      <dgm:prSet presAssocID="{F37727E7-B897-40D4-9B01-3C51740C86A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D7FA038-2FBB-4D78-99CD-A8A66C72CD78}" type="presOf" srcId="{E2CE48E7-2203-4268-8596-5FD9CCCB22E9}" destId="{1EE26114-7612-43D9-9D1F-2DE00EDF88B2}" srcOrd="0" destOrd="0" presId="urn:microsoft.com/office/officeart/2005/8/layout/vList2"/>
    <dgm:cxn modelId="{3C419C49-4C90-4F0C-B5E0-CCC9105526ED}" srcId="{E2CE48E7-2203-4268-8596-5FD9CCCB22E9}" destId="{F37727E7-B897-40D4-9B01-3C51740C86A6}" srcOrd="1" destOrd="0" parTransId="{F74AF105-70FD-4457-AFDA-4DB51A9C40FF}" sibTransId="{5277716B-67B7-488D-91DF-E89A121773EC}"/>
    <dgm:cxn modelId="{DCB79AAD-E6E1-459D-AF3D-E926AB891D57}" srcId="{E2CE48E7-2203-4268-8596-5FD9CCCB22E9}" destId="{E3EFA6B1-E551-44CF-922D-BDD57BDE06C7}" srcOrd="0" destOrd="0" parTransId="{12ED4FE9-13FF-4088-B9ED-6B5A8975C2CD}" sibTransId="{3D426220-9BC0-4F2E-84C3-6F945F53C83D}"/>
    <dgm:cxn modelId="{F341E4C0-D443-4F53-A09D-78B30C6E7491}" type="presOf" srcId="{E3EFA6B1-E551-44CF-922D-BDD57BDE06C7}" destId="{76CCA715-A093-4850-82C3-EEC81D48F5F2}" srcOrd="0" destOrd="0" presId="urn:microsoft.com/office/officeart/2005/8/layout/vList2"/>
    <dgm:cxn modelId="{DCD76DF5-374B-45EF-A9BC-861635AB8324}" type="presOf" srcId="{F37727E7-B897-40D4-9B01-3C51740C86A6}" destId="{C5911458-19CD-4FCD-89A6-D872D9C2BCE4}" srcOrd="0" destOrd="0" presId="urn:microsoft.com/office/officeart/2005/8/layout/vList2"/>
    <dgm:cxn modelId="{0F07B854-6BAC-4808-AD10-2B366AEE7F86}" type="presParOf" srcId="{1EE26114-7612-43D9-9D1F-2DE00EDF88B2}" destId="{76CCA715-A093-4850-82C3-EEC81D48F5F2}" srcOrd="0" destOrd="0" presId="urn:microsoft.com/office/officeart/2005/8/layout/vList2"/>
    <dgm:cxn modelId="{B5653821-34B8-4BDF-8615-8A5D8C7C7287}" type="presParOf" srcId="{1EE26114-7612-43D9-9D1F-2DE00EDF88B2}" destId="{DFF82B94-7314-4A3D-A7A7-D5650E64DCE7}" srcOrd="1" destOrd="0" presId="urn:microsoft.com/office/officeart/2005/8/layout/vList2"/>
    <dgm:cxn modelId="{4D17F4BF-5C76-476B-B7A9-22B3681182D0}" type="presParOf" srcId="{1EE26114-7612-43D9-9D1F-2DE00EDF88B2}" destId="{C5911458-19CD-4FCD-89A6-D872D9C2BCE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050F3-D9A4-43ED-9383-1B458E0E98C0}">
      <dsp:nvSpPr>
        <dsp:cNvPr id="0" name=""/>
        <dsp:cNvSpPr/>
      </dsp:nvSpPr>
      <dsp:spPr>
        <a:xfrm>
          <a:off x="2400732" y="453646"/>
          <a:ext cx="3684055" cy="127942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37307-878B-4F21-854C-071BF4E186AE}">
      <dsp:nvSpPr>
        <dsp:cNvPr id="0" name=""/>
        <dsp:cNvSpPr/>
      </dsp:nvSpPr>
      <dsp:spPr>
        <a:xfrm>
          <a:off x="3891489" y="3586521"/>
          <a:ext cx="713964" cy="45693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0509E-DBDE-4368-AD40-DF56C2C55174}">
      <dsp:nvSpPr>
        <dsp:cNvPr id="0" name=""/>
        <dsp:cNvSpPr/>
      </dsp:nvSpPr>
      <dsp:spPr>
        <a:xfrm>
          <a:off x="-227141" y="3952070"/>
          <a:ext cx="8951226" cy="856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  <a:sp3d extrusionH="28000" prstMaterial="matte"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Što se sve vrednuje i boduje za upis?</a:t>
          </a:r>
        </a:p>
      </dsp:txBody>
      <dsp:txXfrm>
        <a:off x="-227141" y="3952070"/>
        <a:ext cx="8951226" cy="856757"/>
      </dsp:txXfrm>
    </dsp:sp>
    <dsp:sp modelId="{4FA8B9FD-A089-4922-B462-9546E924F4B6}">
      <dsp:nvSpPr>
        <dsp:cNvPr id="0" name=""/>
        <dsp:cNvSpPr/>
      </dsp:nvSpPr>
      <dsp:spPr>
        <a:xfrm>
          <a:off x="3430919" y="2142416"/>
          <a:ext cx="1956349" cy="14758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 dirty="0">
              <a:solidFill>
                <a:schemeClr val="bg1"/>
              </a:solidFill>
            </a:rPr>
            <a:t>Dodatni element</a:t>
          </a:r>
        </a:p>
      </dsp:txBody>
      <dsp:txXfrm>
        <a:off x="3717420" y="2358544"/>
        <a:ext cx="1383347" cy="1043555"/>
      </dsp:txXfrm>
    </dsp:sp>
    <dsp:sp modelId="{1DC2400B-0A81-4836-9BEF-8E375F72B5E8}">
      <dsp:nvSpPr>
        <dsp:cNvPr id="0" name=""/>
        <dsp:cNvSpPr/>
      </dsp:nvSpPr>
      <dsp:spPr>
        <a:xfrm>
          <a:off x="2050458" y="694361"/>
          <a:ext cx="2062604" cy="1631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>
              <a:solidFill>
                <a:schemeClr val="bg1"/>
              </a:solidFill>
            </a:rPr>
            <a:t>Poseban element</a:t>
          </a:r>
        </a:p>
      </dsp:txBody>
      <dsp:txXfrm>
        <a:off x="2352519" y="933348"/>
        <a:ext cx="1458482" cy="1153929"/>
      </dsp:txXfrm>
    </dsp:sp>
    <dsp:sp modelId="{06A05D4C-D9EA-4518-8FD4-812267AC3474}">
      <dsp:nvSpPr>
        <dsp:cNvPr id="0" name=""/>
        <dsp:cNvSpPr/>
      </dsp:nvSpPr>
      <dsp:spPr>
        <a:xfrm>
          <a:off x="4433892" y="331004"/>
          <a:ext cx="2555646" cy="1821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bg1"/>
              </a:solidFill>
            </a:rPr>
            <a:t>Zajednički element</a:t>
          </a:r>
        </a:p>
      </dsp:txBody>
      <dsp:txXfrm>
        <a:off x="4808158" y="597709"/>
        <a:ext cx="1807114" cy="1287768"/>
      </dsp:txXfrm>
    </dsp:sp>
    <dsp:sp modelId="{DDB81EC7-4BBE-46A5-ACC3-0F1EB532EED4}">
      <dsp:nvSpPr>
        <dsp:cNvPr id="0" name=""/>
        <dsp:cNvSpPr/>
      </dsp:nvSpPr>
      <dsp:spPr>
        <a:xfrm>
          <a:off x="916912" y="-239456"/>
          <a:ext cx="6663119" cy="42706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672BA-88E9-43FD-8140-F64920A52B73}">
      <dsp:nvSpPr>
        <dsp:cNvPr id="0" name=""/>
        <dsp:cNvSpPr/>
      </dsp:nvSpPr>
      <dsp:spPr>
        <a:xfrm>
          <a:off x="0" y="149969"/>
          <a:ext cx="8820472" cy="1530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Opći uspjeh 5.,6.,7. i 8. razreda na dvije decimale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900" kern="1200" dirty="0"/>
        </a:p>
      </dsp:txBody>
      <dsp:txXfrm>
        <a:off x="74690" y="224659"/>
        <a:ext cx="8671092" cy="1380650"/>
      </dsp:txXfrm>
    </dsp:sp>
    <dsp:sp modelId="{F49783FC-9DE1-4909-AE82-BEF6EA770622}">
      <dsp:nvSpPr>
        <dsp:cNvPr id="0" name=""/>
        <dsp:cNvSpPr/>
      </dsp:nvSpPr>
      <dsp:spPr>
        <a:xfrm>
          <a:off x="0" y="1680000"/>
          <a:ext cx="8820472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05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hr-HR" sz="2300" kern="1200" dirty="0"/>
        </a:p>
      </dsp:txBody>
      <dsp:txXfrm>
        <a:off x="0" y="1680000"/>
        <a:ext cx="8820472" cy="480240"/>
      </dsp:txXfrm>
    </dsp:sp>
    <dsp:sp modelId="{C2E1BFBF-A5CC-4007-8497-F69CE4DA53FA}">
      <dsp:nvSpPr>
        <dsp:cNvPr id="0" name=""/>
        <dsp:cNvSpPr/>
      </dsp:nvSpPr>
      <dsp:spPr>
        <a:xfrm>
          <a:off x="0" y="2160240"/>
          <a:ext cx="8820472" cy="1530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Zaključne ocjene 7. i 8. razreda iz Hrvatskog jezika, Matematike i Engleskog jezika + 3 nastavna predmeta (ovisi o programu srednje škole)</a:t>
          </a:r>
        </a:p>
      </dsp:txBody>
      <dsp:txXfrm>
        <a:off x="74690" y="2234930"/>
        <a:ext cx="8671092" cy="1380650"/>
      </dsp:txXfrm>
    </dsp:sp>
    <dsp:sp modelId="{061D6FB3-8994-4F99-9DC4-CAECB194531D}">
      <dsp:nvSpPr>
        <dsp:cNvPr id="0" name=""/>
        <dsp:cNvSpPr/>
      </dsp:nvSpPr>
      <dsp:spPr>
        <a:xfrm>
          <a:off x="0" y="3690270"/>
          <a:ext cx="8820472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05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hr-HR" sz="2300" kern="1200" dirty="0"/>
        </a:p>
      </dsp:txBody>
      <dsp:txXfrm>
        <a:off x="0" y="3690270"/>
        <a:ext cx="8820472" cy="480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D9AC6-6DBB-482A-B04E-008CDB5993FF}">
      <dsp:nvSpPr>
        <dsp:cNvPr id="0" name=""/>
        <dsp:cNvSpPr/>
      </dsp:nvSpPr>
      <dsp:spPr>
        <a:xfrm>
          <a:off x="679498" y="2301676"/>
          <a:ext cx="440536" cy="1259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268" y="0"/>
              </a:lnTo>
              <a:lnTo>
                <a:pt x="220268" y="1259156"/>
              </a:lnTo>
              <a:lnTo>
                <a:pt x="440536" y="125915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866416" y="2897904"/>
        <a:ext cx="66699" cy="66699"/>
      </dsp:txXfrm>
    </dsp:sp>
    <dsp:sp modelId="{B9DCFA9F-D517-4A08-BE41-EAFEE9B40503}">
      <dsp:nvSpPr>
        <dsp:cNvPr id="0" name=""/>
        <dsp:cNvSpPr/>
      </dsp:nvSpPr>
      <dsp:spPr>
        <a:xfrm>
          <a:off x="679498" y="2301676"/>
          <a:ext cx="440536" cy="41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268" y="0"/>
              </a:lnTo>
              <a:lnTo>
                <a:pt x="220268" y="419718"/>
              </a:lnTo>
              <a:lnTo>
                <a:pt x="440536" y="419718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884555" y="2496324"/>
        <a:ext cx="30423" cy="30423"/>
      </dsp:txXfrm>
    </dsp:sp>
    <dsp:sp modelId="{AA9CDF20-66B7-4CFA-936D-6C754221B82D}">
      <dsp:nvSpPr>
        <dsp:cNvPr id="0" name=""/>
        <dsp:cNvSpPr/>
      </dsp:nvSpPr>
      <dsp:spPr>
        <a:xfrm>
          <a:off x="679498" y="1881957"/>
          <a:ext cx="440536" cy="419718"/>
        </a:xfrm>
        <a:custGeom>
          <a:avLst/>
          <a:gdLst/>
          <a:ahLst/>
          <a:cxnLst/>
          <a:rect l="0" t="0" r="0" b="0"/>
          <a:pathLst>
            <a:path>
              <a:moveTo>
                <a:pt x="0" y="419718"/>
              </a:moveTo>
              <a:lnTo>
                <a:pt x="220268" y="419718"/>
              </a:lnTo>
              <a:lnTo>
                <a:pt x="220268" y="0"/>
              </a:lnTo>
              <a:lnTo>
                <a:pt x="440536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884555" y="2076605"/>
        <a:ext cx="30423" cy="30423"/>
      </dsp:txXfrm>
    </dsp:sp>
    <dsp:sp modelId="{A46AD96B-B33D-4E46-9632-502A3C984C26}">
      <dsp:nvSpPr>
        <dsp:cNvPr id="0" name=""/>
        <dsp:cNvSpPr/>
      </dsp:nvSpPr>
      <dsp:spPr>
        <a:xfrm>
          <a:off x="679498" y="1042520"/>
          <a:ext cx="440536" cy="1259156"/>
        </a:xfrm>
        <a:custGeom>
          <a:avLst/>
          <a:gdLst/>
          <a:ahLst/>
          <a:cxnLst/>
          <a:rect l="0" t="0" r="0" b="0"/>
          <a:pathLst>
            <a:path>
              <a:moveTo>
                <a:pt x="0" y="1259156"/>
              </a:moveTo>
              <a:lnTo>
                <a:pt x="220268" y="1259156"/>
              </a:lnTo>
              <a:lnTo>
                <a:pt x="220268" y="0"/>
              </a:lnTo>
              <a:lnTo>
                <a:pt x="440536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866416" y="1638748"/>
        <a:ext cx="66699" cy="66699"/>
      </dsp:txXfrm>
    </dsp:sp>
    <dsp:sp modelId="{B3C490B5-E874-4CCD-A676-22C59AF444BC}">
      <dsp:nvSpPr>
        <dsp:cNvPr id="0" name=""/>
        <dsp:cNvSpPr/>
      </dsp:nvSpPr>
      <dsp:spPr>
        <a:xfrm rot="16200000">
          <a:off x="-1423513" y="1965901"/>
          <a:ext cx="3534473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Dodatna prava</a:t>
          </a:r>
        </a:p>
      </dsp:txBody>
      <dsp:txXfrm>
        <a:off x="-1423513" y="1965901"/>
        <a:ext cx="3534473" cy="671549"/>
      </dsp:txXfrm>
    </dsp:sp>
    <dsp:sp modelId="{80DB0611-F2F2-4467-9B36-72C9FCEB092E}">
      <dsp:nvSpPr>
        <dsp:cNvPr id="0" name=""/>
        <dsp:cNvSpPr/>
      </dsp:nvSpPr>
      <dsp:spPr>
        <a:xfrm>
          <a:off x="1120035" y="706745"/>
          <a:ext cx="7287866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Živi uz jednog i/ili oba roditelja s dugotrajnom </a:t>
          </a:r>
          <a:r>
            <a:rPr lang="hr-HR" sz="1800" b="1" i="1" u="sng" kern="1200" dirty="0"/>
            <a:t>teškom bolesti</a:t>
          </a:r>
        </a:p>
      </dsp:txBody>
      <dsp:txXfrm>
        <a:off x="1120035" y="706745"/>
        <a:ext cx="7287866" cy="671549"/>
      </dsp:txXfrm>
    </dsp:sp>
    <dsp:sp modelId="{F1520978-E847-4C6C-AB96-02FC07123FC1}">
      <dsp:nvSpPr>
        <dsp:cNvPr id="0" name=""/>
        <dsp:cNvSpPr/>
      </dsp:nvSpPr>
      <dsp:spPr>
        <a:xfrm>
          <a:off x="1120035" y="1546182"/>
          <a:ext cx="7327492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Živi uz dugotrajno </a:t>
          </a:r>
          <a:r>
            <a:rPr lang="hr-HR" sz="1800" b="1" i="1" u="sng" kern="1200" dirty="0"/>
            <a:t>nezaposlena oba roditelja</a:t>
          </a:r>
        </a:p>
      </dsp:txBody>
      <dsp:txXfrm>
        <a:off x="1120035" y="1546182"/>
        <a:ext cx="7327492" cy="671549"/>
      </dsp:txXfrm>
    </dsp:sp>
    <dsp:sp modelId="{D129CD79-0016-43E9-9D50-340A671AA30D}">
      <dsp:nvSpPr>
        <dsp:cNvPr id="0" name=""/>
        <dsp:cNvSpPr/>
      </dsp:nvSpPr>
      <dsp:spPr>
        <a:xfrm>
          <a:off x="1120035" y="2385620"/>
          <a:ext cx="7332448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Živi uz </a:t>
          </a:r>
          <a:r>
            <a:rPr lang="hr-HR" sz="1800" b="1" i="1" u="sng" kern="1200" dirty="0"/>
            <a:t>samohranog roditelja </a:t>
          </a:r>
          <a:r>
            <a:rPr lang="hr-HR" sz="1800" kern="1200" dirty="0"/>
            <a:t>korisnika </a:t>
          </a:r>
          <a:r>
            <a:rPr lang="hr-HR" sz="1800" b="1" i="1" u="sng" kern="1200" dirty="0"/>
            <a:t>socijalne skrbi</a:t>
          </a:r>
        </a:p>
      </dsp:txBody>
      <dsp:txXfrm>
        <a:off x="1120035" y="2385620"/>
        <a:ext cx="7332448" cy="671549"/>
      </dsp:txXfrm>
    </dsp:sp>
    <dsp:sp modelId="{86783EBF-FFD4-44D2-8029-19BD4A83F0E7}">
      <dsp:nvSpPr>
        <dsp:cNvPr id="0" name=""/>
        <dsp:cNvSpPr/>
      </dsp:nvSpPr>
      <dsp:spPr>
        <a:xfrm>
          <a:off x="1120035" y="3225057"/>
          <a:ext cx="7287866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Ako je jedan </a:t>
          </a:r>
          <a:r>
            <a:rPr lang="hr-HR" sz="1800" b="1" i="1" u="sng" kern="1200" dirty="0"/>
            <a:t>roditelj preminuo</a:t>
          </a:r>
        </a:p>
      </dsp:txBody>
      <dsp:txXfrm>
        <a:off x="1120035" y="3225057"/>
        <a:ext cx="7287866" cy="6715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CA715-A093-4850-82C3-EEC81D48F5F2}">
      <dsp:nvSpPr>
        <dsp:cNvPr id="0" name=""/>
        <dsp:cNvSpPr/>
      </dsp:nvSpPr>
      <dsp:spPr>
        <a:xfrm>
          <a:off x="0" y="268118"/>
          <a:ext cx="6048672" cy="18614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Mrežnu stranicu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www.upisi.hr</a:t>
          </a:r>
          <a:endParaRPr lang="en-US" sz="3200" kern="1200" dirty="0"/>
        </a:p>
      </dsp:txBody>
      <dsp:txXfrm>
        <a:off x="90869" y="358987"/>
        <a:ext cx="5866934" cy="1679732"/>
      </dsp:txXfrm>
    </dsp:sp>
    <dsp:sp modelId="{C5911458-19CD-4FCD-89A6-D872D9C2BCE4}">
      <dsp:nvSpPr>
        <dsp:cNvPr id="0" name=""/>
        <dsp:cNvSpPr/>
      </dsp:nvSpPr>
      <dsp:spPr>
        <a:xfrm>
          <a:off x="0" y="2221749"/>
          <a:ext cx="6048672" cy="1861470"/>
        </a:xfrm>
        <a:prstGeom prst="round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Mrežnu stranicu srednje škole koju dijete želi upisati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- natječaj se objavljuje do 20.6.</a:t>
          </a:r>
          <a:endParaRPr lang="en-US" sz="3200" kern="1200" dirty="0"/>
        </a:p>
      </dsp:txBody>
      <dsp:txXfrm>
        <a:off x="90869" y="2312618"/>
        <a:ext cx="5866934" cy="1679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1CB8-412E-4B1F-8A72-73B8CC09905F}" type="datetimeFigureOut">
              <a:rPr lang="hr-HR" smtClean="0"/>
              <a:pPr/>
              <a:t>2.6.2023.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FA19E-6915-4A22-9CA1-723E03B5CA2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902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470F9-F319-4CC2-A587-ED212F5918DA}" type="slidenum">
              <a:rPr lang="hr-HR"/>
              <a:pPr/>
              <a:t>2</a:t>
            </a:fld>
            <a:endParaRPr lang="hr-HR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128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74B3E-2182-4D6C-8D9B-E845BA19AD5C}" type="slidenum">
              <a:rPr lang="hr-HR"/>
              <a:pPr/>
              <a:t>3</a:t>
            </a:fld>
            <a:endParaRPr lang="hr-HR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73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36DA7-A49C-44E8-B7B6-4970F5541D82}" type="slidenum">
              <a:rPr lang="hr-HR"/>
              <a:pPr/>
              <a:t>4</a:t>
            </a:fld>
            <a:endParaRPr lang="hr-HR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806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34F20-C4DA-4C20-B943-BD982BD226CC}" type="slidenum">
              <a:rPr lang="hr-HR"/>
              <a:pPr/>
              <a:t>5</a:t>
            </a:fld>
            <a:endParaRPr lang="hr-HR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149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5E86D84C-83DE-43CB-A918-F524EE365C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2.6.2023.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2.6.2023.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2.6.2023.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pPr/>
              <a:t>2.6.2023.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160240"/>
          </a:xfrm>
        </p:spPr>
        <p:txBody>
          <a:bodyPr/>
          <a:lstStyle/>
          <a:p>
            <a:r>
              <a:rPr lang="hr-HR" dirty="0"/>
              <a:t>UPISI U SREDNJU ŠKOLU!</a:t>
            </a:r>
            <a:br>
              <a:rPr lang="hr-HR" dirty="0"/>
            </a:br>
            <a:r>
              <a:rPr lang="hr-HR" sz="1400" dirty="0"/>
              <a:t>Biljana  MANIN, </a:t>
            </a:r>
            <a:r>
              <a:rPr lang="hr-HR" sz="1400" dirty="0" err="1"/>
              <a:t>dipl</a:t>
            </a:r>
            <a:r>
              <a:rPr lang="hr-HR" sz="1400" dirty="0"/>
              <a:t> pedagoginja,  izvrsna savjetnica</a:t>
            </a:r>
            <a:br>
              <a:rPr lang="hr-HR" sz="1400" dirty="0"/>
            </a:br>
            <a:r>
              <a:rPr lang="hr-HR" sz="1400" dirty="0"/>
              <a:t>MAŠA MATUŠKO, MAG. </a:t>
            </a:r>
            <a:r>
              <a:rPr lang="hr-HR" sz="1400" dirty="0" err="1"/>
              <a:t>Psych</a:t>
            </a:r>
            <a:r>
              <a:rPr lang="hr-HR" sz="1400" dirty="0"/>
              <a:t>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4149080"/>
            <a:ext cx="7558608" cy="2520280"/>
          </a:xfrm>
        </p:spPr>
        <p:txBody>
          <a:bodyPr>
            <a:normAutofit/>
          </a:bodyPr>
          <a:lstStyle/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4893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/>
              <a:t>Strukovni programi u trajanju manjem od tri godine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540020"/>
              </p:ext>
            </p:extLst>
          </p:nvPr>
        </p:nvGraphicFramePr>
        <p:xfrm>
          <a:off x="467544" y="1988840"/>
          <a:ext cx="8229598" cy="1468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587">
                <a:tc>
                  <a:txBody>
                    <a:bodyPr/>
                    <a:lstStyle/>
                    <a:p>
                      <a:r>
                        <a:rPr lang="hr-HR" dirty="0"/>
                        <a:t>elementi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5. raz.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6.raz.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7.raz.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8.raz.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ukupno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87">
                <a:tc>
                  <a:txBody>
                    <a:bodyPr/>
                    <a:lstStyle/>
                    <a:p>
                      <a:r>
                        <a:rPr lang="hr-HR" sz="1400" dirty="0"/>
                        <a:t>Prosjek ocjena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20,00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87">
                <a:tc>
                  <a:txBody>
                    <a:bodyPr/>
                    <a:lstStyle/>
                    <a:p>
                      <a:r>
                        <a:rPr lang="hr-HR" sz="1800" b="1" dirty="0"/>
                        <a:t>Ukupno 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solidFill>
                            <a:srgbClr val="FF0000"/>
                          </a:solidFill>
                        </a:rPr>
                        <a:t>20,00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4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584176"/>
          </a:xfrm>
        </p:spPr>
        <p:txBody>
          <a:bodyPr>
            <a:noAutofit/>
          </a:bodyPr>
          <a:lstStyle/>
          <a:p>
            <a:r>
              <a:rPr lang="hr-HR" sz="3600" u="sng" dirty="0"/>
              <a:t>2. Dodatni element – </a:t>
            </a:r>
            <a:br>
              <a:rPr lang="hr-HR" sz="3600" u="sng" dirty="0"/>
            </a:br>
            <a:r>
              <a:rPr lang="hr-HR" sz="3600" u="sng" dirty="0"/>
              <a:t>čine sposobnosti, darovitosti i znanja učenika</a:t>
            </a:r>
            <a:br>
              <a:rPr lang="hr-HR" sz="3600" u="sng" dirty="0"/>
            </a:b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95536" y="2564904"/>
            <a:ext cx="7408333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i="1" dirty="0"/>
              <a:t>Dokazuju se i vrednuju:</a:t>
            </a:r>
          </a:p>
          <a:p>
            <a:r>
              <a:rPr lang="hr-HR" sz="2000" dirty="0"/>
              <a:t>na osnovi provjere </a:t>
            </a:r>
            <a:r>
              <a:rPr lang="hr-HR" sz="2000" b="1" dirty="0"/>
              <a:t>posebnih vještina i sposobnosti i darovitosti</a:t>
            </a:r>
          </a:p>
          <a:p>
            <a:r>
              <a:rPr lang="hr-HR" sz="2000" dirty="0"/>
              <a:t>na osnovi rezultata postignutih </a:t>
            </a:r>
            <a:r>
              <a:rPr lang="hr-HR" sz="2000" b="1" dirty="0"/>
              <a:t>na natjecanjima u znanju</a:t>
            </a:r>
          </a:p>
          <a:p>
            <a:r>
              <a:rPr lang="hr-HR" sz="2000" dirty="0"/>
              <a:t>na osnovi rezultata postignutih </a:t>
            </a:r>
            <a:r>
              <a:rPr lang="hr-HR" sz="2000" b="1" dirty="0"/>
              <a:t>na natjecanjima školskih sportskih društava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91275"/>
            <a:ext cx="3995936" cy="23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1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Provjera posebnih znanja kandidata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SŠ mogu provoditi provjere posebnih znanja iz nastavnih predmeta: Hrvatskoga jezika, Matematike, prvoga stranog jezika te nastavnih predmeta važnih za nastavak obrazovanja od kojih su dva propisana Popisom predmeta posebno važnih za upis, a jedan određuje SŠ</a:t>
            </a:r>
          </a:p>
          <a:p>
            <a:r>
              <a:rPr lang="hr-HR" dirty="0"/>
              <a:t>ako dva ili više kandidata imaju isti broj bodova iz zajedničkog i dodatnog elementa vrednovanja upisuje se onaj kandidat koji je ostvario veći broj bodova iz provjere posebnih znanja</a:t>
            </a:r>
          </a:p>
          <a:p>
            <a:r>
              <a:rPr lang="hr-HR" dirty="0"/>
              <a:t>provjera vrijedi za sve škole za isti program</a:t>
            </a:r>
          </a:p>
        </p:txBody>
      </p:sp>
    </p:spTree>
    <p:extLst>
      <p:ext uri="{BB962C8B-B14F-4D97-AF65-F5344CB8AC3E}">
        <p14:creationId xmlns:p14="http://schemas.microsoft.com/office/powerpoint/2010/main" val="8211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722520"/>
          </a:xfrm>
        </p:spPr>
        <p:txBody>
          <a:bodyPr>
            <a:noAutofit/>
          </a:bodyPr>
          <a:lstStyle/>
          <a:p>
            <a:r>
              <a:rPr lang="hr-HR" sz="3600" u="sng" dirty="0"/>
              <a:t>Posebna znanja, vještine, sposobnosti i darovitosti</a:t>
            </a:r>
            <a:br>
              <a:rPr lang="hr-HR" sz="3600" u="sng" dirty="0"/>
            </a:b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608512"/>
          </a:xfrm>
        </p:spPr>
        <p:txBody>
          <a:bodyPr>
            <a:normAutofit/>
          </a:bodyPr>
          <a:lstStyle/>
          <a:p>
            <a:r>
              <a:rPr lang="hr-HR" sz="2000" dirty="0"/>
              <a:t>provjera posebnih znanja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program </a:t>
            </a:r>
            <a:r>
              <a:rPr lang="hr-HR" sz="2000" b="1" dirty="0"/>
              <a:t>likovne </a:t>
            </a:r>
            <a:r>
              <a:rPr lang="hr-HR" sz="2000" dirty="0"/>
              <a:t>umjetnosti i dizajna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program </a:t>
            </a:r>
            <a:r>
              <a:rPr lang="hr-HR" sz="2000" b="1" dirty="0"/>
              <a:t>glazbene</a:t>
            </a:r>
            <a:r>
              <a:rPr lang="hr-HR" sz="2000" dirty="0"/>
              <a:t> umjetnosti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program </a:t>
            </a:r>
            <a:r>
              <a:rPr lang="hr-HR" sz="2000" b="1" dirty="0"/>
              <a:t>plesne</a:t>
            </a:r>
            <a:r>
              <a:rPr lang="hr-HR" sz="2000" dirty="0"/>
              <a:t> umjetnosti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upis </a:t>
            </a:r>
            <a:r>
              <a:rPr lang="hr-HR" sz="2000" b="1" dirty="0"/>
              <a:t>iznimno darovitih </a:t>
            </a:r>
            <a:r>
              <a:rPr lang="hr-HR" sz="2000" dirty="0"/>
              <a:t>kandidata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upis kandidata u </a:t>
            </a:r>
            <a:r>
              <a:rPr lang="hr-HR" sz="2000" b="1" dirty="0"/>
              <a:t>razredne odjele za sportaše</a:t>
            </a:r>
            <a:r>
              <a:rPr lang="hr-HR" sz="2000" dirty="0"/>
              <a:t>: upisuju se kandidati koji su uvršteni na rang-listu matičnog nacionalnog sportskog saveza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412776"/>
            <a:ext cx="2400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836712"/>
            <a:ext cx="5410944" cy="898360"/>
          </a:xfrm>
        </p:spPr>
        <p:txBody>
          <a:bodyPr>
            <a:noAutofit/>
          </a:bodyPr>
          <a:lstStyle/>
          <a:p>
            <a:r>
              <a:rPr lang="hr-HR" sz="3600" u="sng" dirty="0"/>
              <a:t>Natjecanja u znanju</a:t>
            </a:r>
            <a:br>
              <a:rPr lang="hr-HR" sz="3600" u="sng" dirty="0"/>
            </a:b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889135"/>
            <a:ext cx="7408333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boduju se rezultati u natjecanjima u znanju iz: 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u="sng" dirty="0"/>
              <a:t>Hrvatskog jezika</a:t>
            </a:r>
            <a:r>
              <a:rPr lang="hr-HR" sz="2000" dirty="0"/>
              <a:t>, </a:t>
            </a:r>
            <a:r>
              <a:rPr lang="hr-HR" sz="2000" u="sng" dirty="0"/>
              <a:t>Matematike</a:t>
            </a:r>
            <a:r>
              <a:rPr lang="hr-HR" sz="2000" dirty="0"/>
              <a:t>, </a:t>
            </a:r>
            <a:r>
              <a:rPr lang="hr-HR" sz="2000" u="sng" dirty="0"/>
              <a:t>Engleskog jezika</a:t>
            </a:r>
            <a:r>
              <a:rPr lang="hr-HR" sz="2000" dirty="0"/>
              <a:t>, 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iz </a:t>
            </a:r>
            <a:r>
              <a:rPr lang="hr-HR" sz="2000" b="1" u="sng" dirty="0"/>
              <a:t>2</a:t>
            </a:r>
            <a:r>
              <a:rPr lang="hr-HR" sz="2000" u="sng" dirty="0"/>
              <a:t> predmeta</a:t>
            </a:r>
            <a:r>
              <a:rPr lang="hr-HR" sz="2000" dirty="0"/>
              <a:t> posebno značajna za upis i 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b="1" u="sng" dirty="0"/>
              <a:t>1</a:t>
            </a:r>
            <a:r>
              <a:rPr lang="hr-HR" sz="2000" u="sng" dirty="0"/>
              <a:t> predmet </a:t>
            </a:r>
            <a:r>
              <a:rPr lang="hr-HR" sz="2000" dirty="0"/>
              <a:t>kojeg samostalno određuje škola</a:t>
            </a:r>
          </a:p>
        </p:txBody>
      </p:sp>
      <p:pic>
        <p:nvPicPr>
          <p:cNvPr id="5124" name="Picture 4" descr="http://os-djarnevic-ka.skole.hr/upload/os-djarnevic-ka/images/newsimg/327/Image/fizika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5"/>
            <a:ext cx="2812050" cy="23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/>
              <a:t>Vrednovanje posebnih rezultata – u znanju 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235701"/>
              </p:ext>
            </p:extLst>
          </p:nvPr>
        </p:nvGraphicFramePr>
        <p:xfrm>
          <a:off x="395536" y="1844824"/>
          <a:ext cx="7992888" cy="4464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0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083">
                <a:tc>
                  <a:txBody>
                    <a:bodyPr/>
                    <a:lstStyle/>
                    <a:p>
                      <a:r>
                        <a:rPr lang="hr-HR" dirty="0"/>
                        <a:t>Rezultati </a:t>
                      </a:r>
                      <a:r>
                        <a:rPr lang="hr-HR" u="sng" dirty="0"/>
                        <a:t>državnog</a:t>
                      </a:r>
                      <a:r>
                        <a:rPr lang="hr-HR" u="sng" baseline="0" dirty="0"/>
                        <a:t>  ili međunarodnog</a:t>
                      </a:r>
                      <a:r>
                        <a:rPr lang="hr-HR" baseline="0" dirty="0"/>
                        <a:t> natjecanja </a:t>
                      </a:r>
                      <a:r>
                        <a:rPr lang="hr-HR" i="1" u="sng" baseline="0" dirty="0"/>
                        <a:t>u znanju</a:t>
                      </a:r>
                      <a:endParaRPr lang="hr-HR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Dodatni bodovi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hr-HR" b="1" baseline="0" dirty="0"/>
                        <a:t>1., 2. ili 3. mjesto</a:t>
                      </a:r>
                      <a:r>
                        <a:rPr lang="hr-HR" b="0" baseline="0" dirty="0"/>
                        <a:t> </a:t>
                      </a:r>
                      <a:r>
                        <a:rPr lang="hr-HR" b="0" u="none" baseline="0" dirty="0"/>
                        <a:t>kao </a:t>
                      </a:r>
                      <a:r>
                        <a:rPr lang="hr-HR" b="1" u="none" baseline="0" dirty="0"/>
                        <a:t>pojedinac</a:t>
                      </a:r>
                      <a:r>
                        <a:rPr lang="hr-HR" b="0" u="none" baseline="0" dirty="0"/>
                        <a:t> </a:t>
                      </a:r>
                      <a:r>
                        <a:rPr lang="hr-HR" b="0" baseline="0" dirty="0"/>
                        <a:t>u 5., 6., 7. ili 8. razredu</a:t>
                      </a:r>
                      <a:endParaRPr lang="hr-H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Izravan upis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hr-HR" b="1" dirty="0"/>
                        <a:t>1. mjesto </a:t>
                      </a:r>
                      <a:r>
                        <a:rPr lang="hr-HR" b="0" dirty="0"/>
                        <a:t>kao </a:t>
                      </a:r>
                      <a:r>
                        <a:rPr lang="hr-HR" b="0" u="sng" dirty="0"/>
                        <a:t>član skupine</a:t>
                      </a:r>
                      <a:r>
                        <a:rPr lang="hr-HR" b="0" u="none" dirty="0"/>
                        <a:t> </a:t>
                      </a:r>
                      <a:r>
                        <a:rPr lang="hr-HR" b="0" dirty="0"/>
                        <a:t>u 5., 6., 7. ili 8. razredu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4 boda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hr-HR" b="1" dirty="0"/>
                        <a:t>2. mjesto </a:t>
                      </a:r>
                      <a:r>
                        <a:rPr lang="hr-HR" b="0" dirty="0"/>
                        <a:t>kao </a:t>
                      </a:r>
                      <a:r>
                        <a:rPr lang="hr-HR" b="0" u="sng" dirty="0"/>
                        <a:t>član skupine</a:t>
                      </a:r>
                      <a:r>
                        <a:rPr lang="hr-HR" b="0" u="none" dirty="0"/>
                        <a:t>  </a:t>
                      </a:r>
                      <a:r>
                        <a:rPr lang="hr-HR" b="0" dirty="0"/>
                        <a:t>5.,6.,7.</a:t>
                      </a:r>
                      <a:r>
                        <a:rPr lang="hr-HR" b="0" baseline="0" dirty="0"/>
                        <a:t> ili 8. razreda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3 boda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hr-HR" b="1" dirty="0"/>
                        <a:t>3. mjesto </a:t>
                      </a:r>
                      <a:r>
                        <a:rPr lang="hr-HR" b="0" dirty="0"/>
                        <a:t>kao </a:t>
                      </a:r>
                      <a:r>
                        <a:rPr lang="hr-HR" b="0" u="sng" baseline="0" dirty="0"/>
                        <a:t>član skupine</a:t>
                      </a:r>
                      <a:r>
                        <a:rPr lang="hr-HR" b="0" u="none" baseline="0" dirty="0"/>
                        <a:t> </a:t>
                      </a:r>
                      <a:r>
                        <a:rPr lang="hr-HR" b="0" baseline="0" dirty="0"/>
                        <a:t>5.,6.,7. ili 8. razreda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2 bod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hr-HR" b="1" dirty="0"/>
                        <a:t>Sudjelovanje </a:t>
                      </a:r>
                      <a:r>
                        <a:rPr lang="hr-HR" b="0" dirty="0"/>
                        <a:t>kao pojedinac ili član skupine u 5.,6.,7. ili 8. razredu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1 bod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7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1656184"/>
          </a:xfrm>
        </p:spPr>
        <p:txBody>
          <a:bodyPr>
            <a:normAutofit/>
          </a:bodyPr>
          <a:lstStyle/>
          <a:p>
            <a:r>
              <a:rPr lang="hr-HR" sz="3600" u="sng" dirty="0"/>
              <a:t>Natjecanja školskih sportskih društava</a:t>
            </a:r>
            <a:br>
              <a:rPr lang="hr-HR" sz="3600" u="sng" dirty="0"/>
            </a:br>
            <a:endParaRPr lang="hr-HR" sz="3600" u="sng" dirty="0"/>
          </a:p>
        </p:txBody>
      </p:sp>
      <p:graphicFrame>
        <p:nvGraphicFramePr>
          <p:cNvPr id="4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659368"/>
              </p:ext>
            </p:extLst>
          </p:nvPr>
        </p:nvGraphicFramePr>
        <p:xfrm>
          <a:off x="323528" y="1628800"/>
          <a:ext cx="7920880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6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9082">
                <a:tc>
                  <a:txBody>
                    <a:bodyPr/>
                    <a:lstStyle/>
                    <a:p>
                      <a:r>
                        <a:rPr lang="hr-HR" sz="2200" dirty="0"/>
                        <a:t>Rezultati </a:t>
                      </a:r>
                      <a:r>
                        <a:rPr lang="hr-HR" sz="2200" u="sng" dirty="0"/>
                        <a:t>državnog</a:t>
                      </a:r>
                      <a:r>
                        <a:rPr lang="hr-HR" sz="2200" baseline="0" dirty="0"/>
                        <a:t> sportskog natjecanja </a:t>
                      </a:r>
                      <a:r>
                        <a:rPr lang="hr-HR" sz="2200" i="1" u="sng" baseline="0" dirty="0"/>
                        <a:t>školskih sportskih društava 5.,6.,7. ili 8. razreda</a:t>
                      </a:r>
                      <a:endParaRPr lang="hr-HR" sz="220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dirty="0"/>
                        <a:t>Dodatni bodovi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754">
                <a:tc>
                  <a:txBody>
                    <a:bodyPr/>
                    <a:lstStyle/>
                    <a:p>
                      <a:r>
                        <a:rPr lang="hr-HR" sz="2200" b="1" baseline="0" dirty="0"/>
                        <a:t>1. mjesto</a:t>
                      </a:r>
                      <a:r>
                        <a:rPr lang="hr-HR" sz="2200" b="0" baseline="0" dirty="0"/>
                        <a:t> kao član ekipe</a:t>
                      </a:r>
                      <a:endParaRPr lang="hr-H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b="1" dirty="0"/>
                        <a:t>3</a:t>
                      </a:r>
                      <a:r>
                        <a:rPr lang="hr-HR" sz="2200" b="1" baseline="0" dirty="0"/>
                        <a:t> boda</a:t>
                      </a:r>
                      <a:endParaRPr lang="hr-HR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754">
                <a:tc>
                  <a:txBody>
                    <a:bodyPr/>
                    <a:lstStyle/>
                    <a:p>
                      <a:r>
                        <a:rPr lang="hr-HR" sz="2200" b="1" dirty="0"/>
                        <a:t>2. mjesto </a:t>
                      </a:r>
                      <a:r>
                        <a:rPr lang="hr-HR" sz="2200" b="0" dirty="0"/>
                        <a:t>kao član</a:t>
                      </a:r>
                      <a:r>
                        <a:rPr lang="hr-HR" sz="2200" b="0" baseline="0" dirty="0"/>
                        <a:t> ekipe</a:t>
                      </a:r>
                      <a:endParaRPr lang="hr-H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b="1" dirty="0"/>
                        <a:t>2 boda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754">
                <a:tc>
                  <a:txBody>
                    <a:bodyPr/>
                    <a:lstStyle/>
                    <a:p>
                      <a:r>
                        <a:rPr lang="hr-HR" sz="2200" b="1" dirty="0"/>
                        <a:t>3. mjesto </a:t>
                      </a:r>
                      <a:r>
                        <a:rPr lang="hr-HR" sz="2200" b="0" dirty="0"/>
                        <a:t>kao član</a:t>
                      </a:r>
                      <a:r>
                        <a:rPr lang="hr-HR" sz="2200" b="0" baseline="0" dirty="0"/>
                        <a:t> ekipe</a:t>
                      </a:r>
                      <a:endParaRPr lang="hr-H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b="1" dirty="0"/>
                        <a:t>1 bod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/>
              <a:t>3. Poseban element vrednovanja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51520" y="1700808"/>
            <a:ext cx="820891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86" y="404665"/>
            <a:ext cx="178001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7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/>
              <a:t>Upis kandidata sa zdravstvenim teškoćama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832"/>
            <a:ext cx="7408333" cy="4176464"/>
          </a:xfrm>
        </p:spPr>
        <p:txBody>
          <a:bodyPr>
            <a:normAutofit/>
          </a:bodyPr>
          <a:lstStyle/>
          <a:p>
            <a:r>
              <a:rPr lang="hr-HR" sz="2000" dirty="0"/>
              <a:t>kandidati koji su osnovnu školu završili po redovnom nastavnom planu i programu, a teže </a:t>
            </a:r>
            <a:r>
              <a:rPr lang="hr-HR" sz="2000" b="1" dirty="0"/>
              <a:t>zdravstvene teškoće i/ili dugotrajno liječenje </a:t>
            </a:r>
            <a:r>
              <a:rPr lang="hr-HR" sz="2000" dirty="0"/>
              <a:t>utjecali na postizanje rezultata tijekom osnovne škole i značajno im sužavaju mogući izbor srednjoškolskog obrazovnog programa</a:t>
            </a:r>
          </a:p>
          <a:p>
            <a:r>
              <a:rPr lang="hr-HR" sz="2000" dirty="0"/>
              <a:t>stručno mišljenje Službe za profesionalno usmjeravanje Hrvatskog zavoda za zapošljavanje</a:t>
            </a:r>
          </a:p>
          <a:p>
            <a:pPr>
              <a:buNone/>
            </a:pPr>
            <a:endParaRPr lang="hr-HR" sz="2000" dirty="0"/>
          </a:p>
        </p:txBody>
      </p:sp>
      <p:pic>
        <p:nvPicPr>
          <p:cNvPr id="7170" name="Picture 2" descr="http://www.mrrfeu.hr/UserDocsImages/SLIKE/1292516808ilustracija_vrednovanje%20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6715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872208"/>
          </a:xfrm>
        </p:spPr>
        <p:txBody>
          <a:bodyPr>
            <a:noAutofit/>
          </a:bodyPr>
          <a:lstStyle/>
          <a:p>
            <a:r>
              <a:rPr lang="hr-HR" sz="3600" u="sng" dirty="0"/>
              <a:t>Otežani uvjeti obrazovanja (nepovoljni ekonomski, socijalni, odgojni čimbenici)</a:t>
            </a:r>
          </a:p>
        </p:txBody>
      </p:sp>
      <p:graphicFrame>
        <p:nvGraphicFramePr>
          <p:cNvPr id="4" name="Rezervirano mjesto sadržaja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073212"/>
              </p:ext>
            </p:extLst>
          </p:nvPr>
        </p:nvGraphicFramePr>
        <p:xfrm>
          <a:off x="0" y="1700808"/>
          <a:ext cx="8460432" cy="460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Grp="1" noChangeArrowheads="1"/>
          </p:cNvSpPr>
          <p:nvPr>
            <p:ph type="title"/>
          </p:nvPr>
        </p:nvSpPr>
        <p:spPr>
          <a:xfrm>
            <a:off x="376469" y="764704"/>
            <a:ext cx="7924800" cy="1143000"/>
          </a:xfrm>
        </p:spPr>
        <p:txBody>
          <a:bodyPr>
            <a:noAutofit/>
          </a:bodyPr>
          <a:lstStyle/>
          <a:p>
            <a:r>
              <a:rPr lang="hr-HR" sz="3600" u="sng" dirty="0"/>
              <a:t>Obrazovni programi u hrvatskim srednjim školama</a:t>
            </a:r>
            <a:endParaRPr lang="en-US" sz="3600" u="sng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279041"/>
            <a:ext cx="3312368" cy="37242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hr-H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GIMNAZIJSKI PROGRAMI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pripremaju za nastavak obrazovanja na nekoj od visokoškolskih ustanova </a:t>
            </a:r>
            <a:endParaRPr lang="en-US" sz="2000" dirty="0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3707904" y="2340491"/>
            <a:ext cx="4963468" cy="3989718"/>
            <a:chOff x="2739" y="1833"/>
            <a:chExt cx="2769" cy="2933"/>
          </a:xfrm>
        </p:grpSpPr>
        <p:cxnSp>
          <p:nvCxnSpPr>
            <p:cNvPr id="1028" name="_s1028"/>
            <p:cNvCxnSpPr>
              <a:cxnSpLocks noChangeShapeType="1"/>
              <a:stCxn id="9" idx="1"/>
              <a:endCxn id="6" idx="2"/>
            </p:cNvCxnSpPr>
            <p:nvPr/>
          </p:nvCxnSpPr>
          <p:spPr bwMode="auto">
            <a:xfrm rot="10800000" flipH="1">
              <a:off x="3365" y="3402"/>
              <a:ext cx="1136" cy="849"/>
            </a:xfrm>
            <a:prstGeom prst="bentConnector4">
              <a:avLst>
                <a:gd name="adj1" fmla="val -6250"/>
                <a:gd name="adj2" fmla="val 58361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8" idx="1"/>
              <a:endCxn id="6" idx="2"/>
            </p:cNvCxnSpPr>
            <p:nvPr/>
          </p:nvCxnSpPr>
          <p:spPr bwMode="auto">
            <a:xfrm rot="10800000" flipH="1">
              <a:off x="4304" y="3402"/>
              <a:ext cx="197" cy="1186"/>
            </a:xfrm>
            <a:prstGeom prst="bentConnector4">
              <a:avLst>
                <a:gd name="adj1" fmla="val -36181"/>
                <a:gd name="adj2" fmla="val 57579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7" idx="1"/>
              <a:endCxn id="6" idx="2"/>
            </p:cNvCxnSpPr>
            <p:nvPr/>
          </p:nvCxnSpPr>
          <p:spPr bwMode="auto">
            <a:xfrm rot="10800000" flipH="1">
              <a:off x="4304" y="3402"/>
              <a:ext cx="197" cy="574"/>
            </a:xfrm>
            <a:prstGeom prst="bentConnector4">
              <a:avLst>
                <a:gd name="adj1" fmla="val -36181"/>
                <a:gd name="adj2" fmla="val 67171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>
              <a:off x="3351" y="2971"/>
              <a:ext cx="527" cy="288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3775" y="2113"/>
              <a:ext cx="145" cy="99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 flipV="1">
              <a:off x="4162" y="2067"/>
              <a:ext cx="129" cy="23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4"/>
            <p:cNvSpPr>
              <a:spLocks noChangeArrowheads="1"/>
            </p:cNvSpPr>
            <p:nvPr/>
          </p:nvSpPr>
          <p:spPr bwMode="auto">
            <a:xfrm>
              <a:off x="3091" y="1833"/>
              <a:ext cx="203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5508" tIns="22753" rIns="45508" bIns="227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OSNOVNO OBRAZOVANJE</a:t>
              </a:r>
              <a:endParaRPr kumimoji="0" lang="en-US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_s1035"/>
            <p:cNvSpPr>
              <a:spLocks noChangeArrowheads="1"/>
            </p:cNvSpPr>
            <p:nvPr/>
          </p:nvSpPr>
          <p:spPr bwMode="auto">
            <a:xfrm>
              <a:off x="3878" y="2250"/>
              <a:ext cx="93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5508" tIns="22753" rIns="45508" bIns="227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GIMNAZIJE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1036"/>
            <p:cNvSpPr>
              <a:spLocks noChangeArrowheads="1"/>
            </p:cNvSpPr>
            <p:nvPr/>
          </p:nvSpPr>
          <p:spPr bwMode="auto">
            <a:xfrm>
              <a:off x="2739" y="2682"/>
              <a:ext cx="122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5495" tIns="27747" rIns="55495" bIns="27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Državna matura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1037"/>
            <p:cNvSpPr>
              <a:spLocks noChangeArrowheads="1"/>
            </p:cNvSpPr>
            <p:nvPr/>
          </p:nvSpPr>
          <p:spPr bwMode="auto">
            <a:xfrm>
              <a:off x="3878" y="3114"/>
              <a:ext cx="124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5495" tIns="27747" rIns="55495" bIns="27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Srednja školska sprema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1038"/>
            <p:cNvSpPr>
              <a:spLocks noChangeArrowheads="1"/>
            </p:cNvSpPr>
            <p:nvPr/>
          </p:nvSpPr>
          <p:spPr bwMode="auto">
            <a:xfrm>
              <a:off x="4304" y="3779"/>
              <a:ext cx="1204" cy="3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5495" tIns="27747" rIns="55495" bIns="27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SVEUČILIŠNI STUDIJ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_s1039"/>
            <p:cNvSpPr>
              <a:spLocks noChangeArrowheads="1"/>
            </p:cNvSpPr>
            <p:nvPr/>
          </p:nvSpPr>
          <p:spPr bwMode="auto">
            <a:xfrm>
              <a:off x="4304" y="4408"/>
              <a:ext cx="1204" cy="3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65289" tIns="32644" rIns="65289" bIns="3264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STRUČNI STUDIJ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_s1040"/>
            <p:cNvSpPr>
              <a:spLocks noChangeArrowheads="1"/>
            </p:cNvSpPr>
            <p:nvPr/>
          </p:nvSpPr>
          <p:spPr bwMode="auto">
            <a:xfrm>
              <a:off x="3365" y="4108"/>
              <a:ext cx="862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TRŽIŠTE RADA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7288" cy="1252728"/>
          </a:xfrm>
        </p:spPr>
        <p:txBody>
          <a:bodyPr>
            <a:noAutofit/>
          </a:bodyPr>
          <a:lstStyle/>
          <a:p>
            <a:r>
              <a:rPr lang="hr-HR" sz="3600" u="sng" dirty="0"/>
              <a:t>Potrebni dokumenti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744416"/>
          </a:xfrm>
        </p:spPr>
        <p:txBody>
          <a:bodyPr>
            <a:normAutofit/>
          </a:bodyPr>
          <a:lstStyle/>
          <a:p>
            <a:r>
              <a:rPr lang="hr-HR" sz="2000" dirty="0"/>
              <a:t>Liječnička potvrda o bolesti roditelja</a:t>
            </a:r>
          </a:p>
          <a:p>
            <a:endParaRPr lang="hr-HR" sz="2000" dirty="0"/>
          </a:p>
          <a:p>
            <a:r>
              <a:rPr lang="hr-HR" sz="2000" dirty="0"/>
              <a:t>Potvrda o dugotrajnoj nezaposlenosti oba roditelja</a:t>
            </a:r>
          </a:p>
          <a:p>
            <a:endParaRPr lang="hr-HR" sz="2000" dirty="0"/>
          </a:p>
          <a:p>
            <a:r>
              <a:rPr lang="hr-HR" sz="2000" dirty="0"/>
              <a:t>Potvrda o korištenju socijalne pomoći</a:t>
            </a:r>
          </a:p>
          <a:p>
            <a:endParaRPr lang="hr-HR" sz="2000" dirty="0"/>
          </a:p>
          <a:p>
            <a:r>
              <a:rPr lang="hr-HR" sz="2000" dirty="0"/>
              <a:t>Potvrda o smrti roditelja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Učenici sami u aplikaciju učitavaju dokumente, a škola ih potvrđuje</a:t>
            </a:r>
          </a:p>
        </p:txBody>
      </p:sp>
      <p:pic>
        <p:nvPicPr>
          <p:cNvPr id="10242" name="Picture 2" descr="http://os-mareljkovic-cerna.skole.hr/upload/os-mareljkovic-cerna/images/static3/817/Image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40" y="404664"/>
            <a:ext cx="21240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9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/>
              <a:t>Upis kandidata s teškoćama u razvoju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60848"/>
            <a:ext cx="7408333" cy="3633267"/>
          </a:xfrm>
        </p:spPr>
        <p:txBody>
          <a:bodyPr>
            <a:normAutofit/>
          </a:bodyPr>
          <a:lstStyle/>
          <a:p>
            <a:r>
              <a:rPr lang="hr-HR" sz="2000" dirty="0"/>
              <a:t>kandidati koji su osnovnu školu završili prema </a:t>
            </a:r>
            <a:r>
              <a:rPr lang="hr-HR" sz="2000" b="1" dirty="0"/>
              <a:t>rješenju</a:t>
            </a:r>
            <a:r>
              <a:rPr lang="hr-HR" sz="2000" dirty="0"/>
              <a:t> Gradskog ureda za obrazovanje, kulturu i sport Grada Zagreba </a:t>
            </a:r>
            <a:r>
              <a:rPr lang="hr-HR" sz="2000" u="sng" dirty="0"/>
              <a:t>o primjerenom programu obrazovanja</a:t>
            </a:r>
          </a:p>
          <a:p>
            <a:pPr marL="0" indent="0">
              <a:buNone/>
            </a:pPr>
            <a:endParaRPr lang="hr-HR" sz="2000" u="sng" dirty="0"/>
          </a:p>
          <a:p>
            <a:r>
              <a:rPr lang="hr-HR" sz="2000" b="1" dirty="0"/>
              <a:t>rangiraju</a:t>
            </a:r>
            <a:r>
              <a:rPr lang="hr-HR" sz="2000" dirty="0"/>
              <a:t> se na </a:t>
            </a:r>
            <a:r>
              <a:rPr lang="hr-HR" sz="2000" b="1" dirty="0"/>
              <a:t>zasebnim</a:t>
            </a:r>
            <a:r>
              <a:rPr lang="hr-HR" sz="2000" dirty="0"/>
              <a:t> </a:t>
            </a:r>
            <a:r>
              <a:rPr lang="hr-HR" sz="2000" b="1" dirty="0"/>
              <a:t>ljestvicama</a:t>
            </a:r>
            <a:r>
              <a:rPr lang="hr-HR" sz="2000" dirty="0"/>
              <a:t> poretka (ukupan broj bodova)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stručno </a:t>
            </a:r>
            <a:r>
              <a:rPr lang="hr-HR" sz="2000" b="1" dirty="0"/>
              <a:t>mišljenje</a:t>
            </a:r>
            <a:r>
              <a:rPr lang="hr-HR" sz="2000" dirty="0"/>
              <a:t> </a:t>
            </a:r>
            <a:r>
              <a:rPr lang="hr-HR" sz="2000" b="1" dirty="0"/>
              <a:t>službe za profesionalno usmjeravanje HZZ-a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/>
              <a:t>Potrebni dokumenti: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8"/>
          </a:xfrm>
        </p:spPr>
        <p:txBody>
          <a:bodyPr>
            <a:normAutofit/>
          </a:bodyPr>
          <a:lstStyle/>
          <a:p>
            <a:r>
              <a:rPr lang="hr-HR" sz="2000" b="1" dirty="0"/>
              <a:t>rješenje</a:t>
            </a:r>
            <a:r>
              <a:rPr lang="hr-HR" sz="2000" dirty="0"/>
              <a:t> Gradskog ureda</a:t>
            </a:r>
            <a:r>
              <a:rPr lang="pl-PL" sz="2000" dirty="0"/>
              <a:t> za obrazovanje, kulturu i sport o primjerenom programu obrazovanja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/>
              <a:t>stručno </a:t>
            </a:r>
            <a:r>
              <a:rPr lang="pl-PL" sz="2000" b="1" dirty="0"/>
              <a:t>mišljenje </a:t>
            </a:r>
            <a:r>
              <a:rPr lang="pl-PL" sz="2000" dirty="0"/>
              <a:t>Službe za profesionalno usmjeravanje Hrvatskog zavoda za zapošljavanje</a:t>
            </a:r>
            <a:endParaRPr lang="hr-HR" sz="2000" dirty="0"/>
          </a:p>
        </p:txBody>
      </p:sp>
      <p:pic>
        <p:nvPicPr>
          <p:cNvPr id="4" name="Picture 2" descr="http://os-mareljkovic-cerna.skole.hr/upload/os-mareljkovic-cerna/images/static3/817/Image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02" y="4077072"/>
            <a:ext cx="21240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/>
              <a:t>Zdravstvene kontraindikacije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924944"/>
            <a:ext cx="7912389" cy="34172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u="sng" dirty="0"/>
              <a:t>Utvrđivanje zdravstvene sposobnosti za određene obrazovne programe:</a:t>
            </a:r>
          </a:p>
          <a:p>
            <a:pPr>
              <a:buNone/>
            </a:pPr>
            <a:endParaRPr lang="hr-HR" sz="2000" u="sng" dirty="0"/>
          </a:p>
          <a:p>
            <a:r>
              <a:rPr lang="hr-HR" sz="2000" dirty="0"/>
              <a:t> potvrda školske liječnice ili </a:t>
            </a:r>
            <a:r>
              <a:rPr lang="hr-HR" sz="2000" u="sng" dirty="0"/>
              <a:t>liječnička svjedodžba medicine rada </a:t>
            </a:r>
            <a:r>
              <a:rPr lang="hr-HR" sz="2000" dirty="0"/>
              <a:t>– ovisno o obrazovnom programu</a:t>
            </a:r>
          </a:p>
        </p:txBody>
      </p:sp>
      <p:pic>
        <p:nvPicPr>
          <p:cNvPr id="8194" name="Picture 2" descr="http://os-rapska-zg.skole.hr/upload/os-rapska-zg/images/newsimg/96/Image/maskota-skolska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82" y="404664"/>
            <a:ext cx="256431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/>
              <a:t>Programi obrazovanja za vezane obrte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832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/>
              <a:t>Na temelju:</a:t>
            </a:r>
          </a:p>
          <a:p>
            <a:r>
              <a:rPr lang="hr-HR" sz="2000" dirty="0"/>
              <a:t>zajedničkog, posebnog i dodatnog elementa vrednovanja</a:t>
            </a:r>
          </a:p>
          <a:p>
            <a:r>
              <a:rPr lang="hr-HR" sz="2000" dirty="0"/>
              <a:t>zdravstvene sposobnosti (liječnička svjedodžba medicine rada)</a:t>
            </a:r>
          </a:p>
          <a:p>
            <a:r>
              <a:rPr lang="hr-HR" sz="2000" dirty="0"/>
              <a:t>pri upisu – dostaviti sklopljen </a:t>
            </a:r>
            <a:r>
              <a:rPr lang="hr-HR" sz="2000" b="1" dirty="0"/>
              <a:t>ugovor o naukovanju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4338" name="Picture 2" descr="http://www.okz.hr/articlefiles/thumb_1061_2752_doku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3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Članak 24.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»(1) Ovisno o tome što je propisano za određeni program obrazovanja, kandidat koji se upisuje u programe za koje je posebnim propisima i mjerilima određeno obvezno utvrđivanje zdravstvene sposobnosti, pri upisu u program obvezno dostavlja potvrdu nadležnoga školskog liječnika o zdravstvenoj sposobnosti kandidata za propisani program ili liječničku svjedodžbu medicine rada.</a:t>
            </a:r>
          </a:p>
          <a:p>
            <a:r>
              <a:rPr lang="hr-HR" dirty="0"/>
              <a:t>(2) Iznimno, kandidat koji u trenutku upisa nije u mogućnosti dostaviti liječničku svjedodžbu medicine rada, pri upisu dostavlja potvrdu obiteljskog liječnika, a liječničku svjedodžbu medicine rada dostavlja školi najkasnije do kraja prvoga polugodišta prvoga razreda.«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920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834880" cy="3024336"/>
          </a:xfrm>
        </p:spPr>
        <p:txBody>
          <a:bodyPr>
            <a:noAutofit/>
          </a:bodyPr>
          <a:lstStyle/>
          <a:p>
            <a:r>
              <a:rPr lang="hr-HR" sz="3600" u="sng" dirty="0"/>
              <a:t>Postupci prijava i upisa</a:t>
            </a:r>
            <a:br>
              <a:rPr lang="hr-HR" sz="3600" u="sng" dirty="0"/>
            </a:br>
            <a:r>
              <a:rPr lang="hr-HR" sz="3600" u="sng" dirty="0"/>
              <a:t> </a:t>
            </a:r>
            <a:br>
              <a:rPr lang="hr-HR" sz="3600" u="sng" dirty="0"/>
            </a:br>
            <a:r>
              <a:rPr lang="hr-HR" sz="3600" b="1" i="1" u="sng" dirty="0"/>
              <a:t>Početak prijava u sustav – 29.5.2023.</a:t>
            </a:r>
            <a:br>
              <a:rPr lang="hr-HR" sz="3600" b="1" i="1" u="sng" dirty="0"/>
            </a:b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51520" y="3194974"/>
            <a:ext cx="8568952" cy="3258362"/>
          </a:xfrm>
        </p:spPr>
        <p:txBody>
          <a:bodyPr>
            <a:normAutofit/>
          </a:bodyPr>
          <a:lstStyle/>
          <a:p>
            <a:endParaRPr lang="hr-HR" sz="2000" dirty="0"/>
          </a:p>
          <a:p>
            <a:r>
              <a:rPr lang="hr-HR" sz="2000" dirty="0"/>
              <a:t>u skladu s Odlukom o upisu učenika u 1. razred srednje škole u školskoj godini 2023./2024. (NN 55/2023) učenici se prijavljuju elektroničkim načinom preko mrežne stranice Nacionalnoga informacijskog sustava prijava i upisa u srednje škole (</a:t>
            </a:r>
            <a:r>
              <a:rPr lang="hr-HR" sz="2000" dirty="0" err="1"/>
              <a:t>NISpuSŠ</a:t>
            </a:r>
            <a:r>
              <a:rPr lang="hr-HR" sz="2000" dirty="0"/>
              <a:t>)</a:t>
            </a:r>
          </a:p>
          <a:p>
            <a:pPr marL="0" indent="0">
              <a:buNone/>
            </a:pPr>
            <a:r>
              <a:rPr lang="hr-HR" sz="2000" b="1" dirty="0"/>
              <a:t>   </a:t>
            </a:r>
            <a:r>
              <a:rPr lang="hr-HR" sz="2000" b="1" u="sng" dirty="0"/>
              <a:t>https://srednje.e-upisi.hr</a:t>
            </a:r>
          </a:p>
          <a:p>
            <a:pPr>
              <a:buNone/>
            </a:pPr>
            <a:endParaRPr lang="hr-HR" sz="2000" dirty="0"/>
          </a:p>
          <a:p>
            <a:r>
              <a:rPr lang="hr-HR" sz="2000" dirty="0"/>
              <a:t>u školi dobivaju elektronički identitet iz sustava AAI@</a:t>
            </a:r>
            <a:r>
              <a:rPr lang="hr-HR" sz="2000" dirty="0" err="1"/>
              <a:t>EduHr</a:t>
            </a:r>
            <a:r>
              <a:rPr lang="hr-HR" sz="2000" dirty="0"/>
              <a:t>, tj</a:t>
            </a:r>
            <a:r>
              <a:rPr lang="hr-HR" sz="2000" b="1" i="1" dirty="0"/>
              <a:t>. korisničko ime i lozinku </a:t>
            </a:r>
            <a:r>
              <a:rPr lang="hr-HR" sz="2000" dirty="0"/>
              <a:t>kojima se prijavljuju u sustav </a:t>
            </a:r>
            <a:endParaRPr lang="hr-HR" sz="2000" b="1" i="1" dirty="0"/>
          </a:p>
          <a:p>
            <a:pPr>
              <a:buNone/>
            </a:pPr>
            <a:endParaRPr lang="hr-HR" b="1" dirty="0"/>
          </a:p>
        </p:txBody>
      </p:sp>
      <p:pic>
        <p:nvPicPr>
          <p:cNvPr id="15362" name="Picture 2" descr="http://os-brace-radica-klostarivanic.skole.hr/upload/os-brace-radica-klostarivanic/images/static3/926/Image/SRED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3720413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008"/>
            <a:ext cx="7975798" cy="82839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r-HR" sz="2800" b="1" dirty="0"/>
              <a:t>REDOVAN UPIS - p</a:t>
            </a:r>
            <a:r>
              <a:rPr lang="en-US" sz="2800" b="1" dirty="0" err="1"/>
              <a:t>rva</a:t>
            </a:r>
            <a:r>
              <a:rPr lang="en-US" sz="2800" b="1" dirty="0"/>
              <a:t> </a:t>
            </a:r>
            <a:r>
              <a:rPr lang="en-US" sz="2800" b="1" dirty="0" err="1"/>
              <a:t>prijava</a:t>
            </a:r>
            <a:r>
              <a:rPr lang="en-US" sz="2800" b="1" dirty="0"/>
              <a:t> u </a:t>
            </a:r>
            <a:r>
              <a:rPr lang="en-US" sz="2800" b="1" dirty="0" err="1"/>
              <a:t>sustav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12" y="1909293"/>
            <a:ext cx="3197308" cy="1152128"/>
          </a:xfrm>
          <a:solidFill>
            <a:srgbClr val="FFFF99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400" dirty="0" err="1"/>
              <a:t>CarNet</a:t>
            </a:r>
            <a:r>
              <a:rPr lang="hr-HR" sz="2400" dirty="0"/>
              <a:t> </a:t>
            </a:r>
            <a:r>
              <a:rPr lang="en-US" sz="2400" dirty="0"/>
              <a:t>HUSO </a:t>
            </a:r>
            <a:r>
              <a:rPr lang="en-US" sz="2400" dirty="0" err="1"/>
              <a:t>elektronički</a:t>
            </a:r>
            <a:r>
              <a:rPr lang="en-US" sz="2400" dirty="0"/>
              <a:t> </a:t>
            </a:r>
            <a:r>
              <a:rPr lang="en-US" sz="2400" dirty="0" err="1"/>
              <a:t>identitet</a:t>
            </a:r>
            <a:r>
              <a:rPr lang="en-US" sz="2400" dirty="0"/>
              <a:t> </a:t>
            </a:r>
            <a:r>
              <a:rPr lang="en-US" sz="1800" dirty="0"/>
              <a:t>(</a:t>
            </a:r>
            <a:r>
              <a:rPr lang="en-US" sz="1800" i="1" dirty="0"/>
              <a:t>carnet e-mail </a:t>
            </a:r>
            <a:r>
              <a:rPr lang="en-US" sz="1800" i="1" dirty="0" err="1"/>
              <a:t>adresa</a:t>
            </a:r>
            <a:r>
              <a:rPr lang="en-US" sz="1800" i="1" dirty="0"/>
              <a:t> </a:t>
            </a:r>
            <a:r>
              <a:rPr lang="en-US" sz="1800" i="1" dirty="0" err="1"/>
              <a:t>i</a:t>
            </a:r>
            <a:r>
              <a:rPr lang="en-US" sz="1800" i="1" dirty="0"/>
              <a:t> </a:t>
            </a:r>
            <a:r>
              <a:rPr lang="en-US" sz="1800" i="1" dirty="0" err="1"/>
              <a:t>lozinka</a:t>
            </a:r>
            <a:r>
              <a:rPr lang="hr-HR" sz="1800" dirty="0"/>
              <a:t>)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7961"/>
          <a:stretch/>
        </p:blipFill>
        <p:spPr>
          <a:xfrm>
            <a:off x="600658" y="3573016"/>
            <a:ext cx="6660232" cy="2755395"/>
          </a:xfrm>
          <a:prstGeom prst="rect">
            <a:avLst/>
          </a:prstGeom>
        </p:spPr>
      </p:pic>
      <p:sp>
        <p:nvSpPr>
          <p:cNvPr id="10" name="Strelica dolje 9"/>
          <p:cNvSpPr/>
          <p:nvPr/>
        </p:nvSpPr>
        <p:spPr>
          <a:xfrm>
            <a:off x="1973778" y="3160997"/>
            <a:ext cx="360040" cy="312442"/>
          </a:xfrm>
          <a:prstGeom prst="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5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/>
              <a:t>Postupci u aplikaciji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1728192"/>
          </a:xfrm>
        </p:spPr>
        <p:txBody>
          <a:bodyPr>
            <a:normAutofit/>
          </a:bodyPr>
          <a:lstStyle/>
          <a:p>
            <a:r>
              <a:rPr lang="hr-HR" sz="2000" dirty="0"/>
              <a:t>učenici su </a:t>
            </a:r>
            <a:r>
              <a:rPr lang="hr-HR" sz="2000" b="1" i="1" dirty="0"/>
              <a:t>dužni provjeriti </a:t>
            </a:r>
            <a:r>
              <a:rPr lang="hr-HR" sz="2000" dirty="0"/>
              <a:t>osobne podatke i ocjene iz osnovne škole</a:t>
            </a:r>
          </a:p>
          <a:p>
            <a:r>
              <a:rPr lang="hr-HR" sz="2000" dirty="0"/>
              <a:t>ako su podatci netočni – što prije </a:t>
            </a:r>
            <a:r>
              <a:rPr lang="hr-HR" sz="2000" b="1" dirty="0"/>
              <a:t>obavijestiti razrednika/</a:t>
            </a:r>
            <a:r>
              <a:rPr lang="hr-HR" sz="2000" b="1" dirty="0" err="1"/>
              <a:t>cu</a:t>
            </a:r>
            <a:endParaRPr lang="hr-HR" sz="2000" b="1" dirty="0"/>
          </a:p>
          <a:p>
            <a:endParaRPr lang="hr-HR" dirty="0"/>
          </a:p>
        </p:txBody>
      </p:sp>
      <p:pic>
        <p:nvPicPr>
          <p:cNvPr id="16388" name="Picture 4" descr="http://ss-drvodjeljska-zg.skole.hr/upload/ss-drvodjeljska-zg/images/static3/942/Image/vector-86312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3810000" cy="29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27584" y="274638"/>
            <a:ext cx="7249616" cy="1143000"/>
          </a:xfrm>
        </p:spPr>
        <p:txBody>
          <a:bodyPr>
            <a:normAutofit/>
          </a:bodyPr>
          <a:lstStyle/>
          <a:p>
            <a:r>
              <a:rPr lang="hr-HR" sz="3600" u="sng" dirty="0"/>
              <a:t>Prijava obrazovnih programa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23528" y="2132856"/>
            <a:ext cx="7848872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           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sz="2000" b="1" dirty="0"/>
              <a:t>na vrh liste</a:t>
            </a:r>
            <a:r>
              <a:rPr lang="hr-HR" sz="2000" dirty="0"/>
              <a:t> postaviti program koji se </a:t>
            </a:r>
            <a:r>
              <a:rPr lang="hr-HR" sz="2000" b="1" dirty="0"/>
              <a:t>najviše želi </a:t>
            </a:r>
            <a:r>
              <a:rPr lang="hr-HR" sz="2000" dirty="0"/>
              <a:t>upisati, a zatim i ostali, </a:t>
            </a:r>
            <a:r>
              <a:rPr lang="hr-HR" sz="2000" b="1" dirty="0"/>
              <a:t>željenim</a:t>
            </a:r>
            <a:r>
              <a:rPr lang="hr-HR" sz="2000" dirty="0"/>
              <a:t> </a:t>
            </a:r>
            <a:r>
              <a:rPr lang="hr-HR" sz="2000" b="1" dirty="0"/>
              <a:t>redoslijedom</a:t>
            </a:r>
          </a:p>
          <a:p>
            <a:pPr marL="0" indent="0">
              <a:buNone/>
            </a:pPr>
            <a:endParaRPr lang="hr-HR" sz="2000" b="1" dirty="0"/>
          </a:p>
          <a:p>
            <a:r>
              <a:rPr lang="hr-HR" sz="2000" dirty="0"/>
              <a:t>nakon </a:t>
            </a:r>
            <a:r>
              <a:rPr lang="hr-HR" sz="2000" b="1" dirty="0"/>
              <a:t>zaključavanja</a:t>
            </a:r>
            <a:r>
              <a:rPr lang="hr-HR" sz="2000" dirty="0"/>
              <a:t> nisu moguće izmjene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na listi prioriteta – najviše </a:t>
            </a:r>
            <a:r>
              <a:rPr lang="hr-HR" sz="2000" b="1" dirty="0"/>
              <a:t>6 obrazovnih </a:t>
            </a:r>
            <a:r>
              <a:rPr lang="hr-HR" sz="2000" dirty="0"/>
              <a:t>programa </a:t>
            </a:r>
          </a:p>
        </p:txBody>
      </p:sp>
      <p:pic>
        <p:nvPicPr>
          <p:cNvPr id="17410" name="Picture 2" descr="http://ss-elektrotehnicka-ri.skole.hr/upload/ss-elektrotehnicka-ri/images/static3/829/Image/upi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412139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Grp="1" noChangeArrowheads="1"/>
          </p:cNvSpPr>
          <p:nvPr>
            <p:ph type="title"/>
          </p:nvPr>
        </p:nvSpPr>
        <p:spPr>
          <a:xfrm>
            <a:off x="349681" y="783701"/>
            <a:ext cx="7924800" cy="1143000"/>
          </a:xfrm>
        </p:spPr>
        <p:txBody>
          <a:bodyPr>
            <a:noAutofit/>
          </a:bodyPr>
          <a:lstStyle/>
          <a:p>
            <a:r>
              <a:rPr lang="hr-HR" sz="3600" u="sng" dirty="0"/>
              <a:t>Obrazovni programi u hrvatskim srednjim školama</a:t>
            </a:r>
            <a:endParaRPr lang="en-US" sz="3600" u="sng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274437"/>
            <a:ext cx="3805238" cy="372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STRUKOVNE ŠKOLE</a:t>
            </a:r>
          </a:p>
          <a:p>
            <a:pPr>
              <a:buFont typeface="Wingdings" pitchFamily="2" charset="2"/>
              <a:buChar char="Ø"/>
            </a:pPr>
            <a:r>
              <a:rPr lang="hr-HR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četverogodišnjeg trajanja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najčešće se stječe naziv tehničar, iako ne u svima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po završetku školovanja može se zaposliti </a:t>
            </a:r>
          </a:p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3851920" y="1628800"/>
            <a:ext cx="4896544" cy="4968552"/>
            <a:chOff x="3264" y="1656"/>
            <a:chExt cx="3171" cy="4161"/>
          </a:xfrm>
        </p:grpSpPr>
        <p:cxnSp>
          <p:nvCxnSpPr>
            <p:cNvPr id="2052" name="_s2052"/>
            <p:cNvCxnSpPr>
              <a:cxnSpLocks noChangeShapeType="1"/>
              <a:stCxn id="9" idx="1"/>
              <a:endCxn id="6" idx="2"/>
            </p:cNvCxnSpPr>
            <p:nvPr/>
          </p:nvCxnSpPr>
          <p:spPr bwMode="auto">
            <a:xfrm rot="10800000">
              <a:off x="4798" y="3910"/>
              <a:ext cx="214" cy="1314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8" idx="1"/>
              <a:endCxn id="6" idx="2"/>
            </p:cNvCxnSpPr>
            <p:nvPr/>
          </p:nvCxnSpPr>
          <p:spPr bwMode="auto">
            <a:xfrm rot="10800000">
              <a:off x="4798" y="3910"/>
              <a:ext cx="214" cy="821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7" idx="1"/>
              <a:endCxn id="6" idx="2"/>
            </p:cNvCxnSpPr>
            <p:nvPr/>
          </p:nvCxnSpPr>
          <p:spPr bwMode="auto">
            <a:xfrm rot="10800000">
              <a:off x="4798" y="3910"/>
              <a:ext cx="214" cy="368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 flipH="1">
              <a:off x="4012" y="3280"/>
              <a:ext cx="103" cy="486"/>
            </a:xfrm>
            <a:prstGeom prst="bentConnector4">
              <a:avLst>
                <a:gd name="adj1" fmla="val -77421"/>
                <a:gd name="adj2" fmla="val 64644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4317" y="2396"/>
              <a:ext cx="394" cy="797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>
              <a:off x="4691" y="2141"/>
              <a:ext cx="316" cy="126"/>
            </a:xfrm>
            <a:prstGeom prst="bentConnector3">
              <a:avLst>
                <a:gd name="adj1" fmla="val 3956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8"/>
            <p:cNvSpPr>
              <a:spLocks noChangeArrowheads="1"/>
            </p:cNvSpPr>
            <p:nvPr/>
          </p:nvSpPr>
          <p:spPr bwMode="auto">
            <a:xfrm>
              <a:off x="3962" y="1810"/>
              <a:ext cx="1647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OSNOVNO OBRAZOVANJE 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_s2059"/>
            <p:cNvSpPr>
              <a:spLocks noChangeArrowheads="1"/>
            </p:cNvSpPr>
            <p:nvPr/>
          </p:nvSpPr>
          <p:spPr bwMode="auto">
            <a:xfrm>
              <a:off x="3562" y="2362"/>
              <a:ext cx="2700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STRUKOVNE ČETVEROGODIŠNJE ŠKOLE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2060"/>
            <p:cNvSpPr>
              <a:spLocks noChangeArrowheads="1"/>
            </p:cNvSpPr>
            <p:nvPr/>
          </p:nvSpPr>
          <p:spPr bwMode="auto">
            <a:xfrm>
              <a:off x="3562" y="2992"/>
              <a:ext cx="110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Državna matura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2061"/>
            <p:cNvSpPr>
              <a:spLocks noChangeArrowheads="1"/>
            </p:cNvSpPr>
            <p:nvPr/>
          </p:nvSpPr>
          <p:spPr bwMode="auto">
            <a:xfrm>
              <a:off x="4012" y="3622"/>
              <a:ext cx="157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Srednja stručna sprema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2062"/>
            <p:cNvSpPr>
              <a:spLocks noChangeArrowheads="1"/>
            </p:cNvSpPr>
            <p:nvPr/>
          </p:nvSpPr>
          <p:spPr bwMode="auto">
            <a:xfrm>
              <a:off x="5012" y="4094"/>
              <a:ext cx="1294" cy="36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SVEUČILIŠNI STUDIJ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_s2063"/>
            <p:cNvSpPr>
              <a:spLocks noChangeArrowheads="1"/>
            </p:cNvSpPr>
            <p:nvPr/>
          </p:nvSpPr>
          <p:spPr bwMode="auto">
            <a:xfrm>
              <a:off x="5012" y="4566"/>
              <a:ext cx="1294" cy="33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5025" tIns="27512" rIns="55025" bIns="2751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STRUČNI STUDIJ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_s2064"/>
            <p:cNvSpPr>
              <a:spLocks noChangeArrowheads="1"/>
            </p:cNvSpPr>
            <p:nvPr/>
          </p:nvSpPr>
          <p:spPr bwMode="auto">
            <a:xfrm>
              <a:off x="5012" y="5038"/>
              <a:ext cx="1271" cy="3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65506" tIns="32753" rIns="65506" bIns="327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TRŽIŠTE RADA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452B1A-5273-457F-2D59-D5D2547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Na dan zaključavanja sustav upisuje učenika u školu najboljeg odabira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BAF18BA-46D2-6857-BDB0-E2E4C0A11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256" y="1621326"/>
            <a:ext cx="792548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hr-HR" dirty="0"/>
              <a:t>Ljetni upisni rok - redovni</a:t>
            </a:r>
          </a:p>
        </p:txBody>
      </p:sp>
      <p:pic>
        <p:nvPicPr>
          <p:cNvPr id="16" name="Rezervirano mjesto sadržaja 15">
            <a:extLst>
              <a:ext uri="{FF2B5EF4-FFF2-40B4-BE49-F238E27FC236}">
                <a16:creationId xmlns:a16="http://schemas.microsoft.com/office/drawing/2014/main" id="{92E7A13A-ED86-9E77-C105-B4B107B56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930445"/>
            <a:ext cx="8722138" cy="5415880"/>
          </a:xfr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3E2B102B-F363-11E3-DE5A-35281D59040E}"/>
              </a:ext>
            </a:extLst>
          </p:cNvPr>
          <p:cNvSpPr/>
          <p:nvPr/>
        </p:nvSpPr>
        <p:spPr>
          <a:xfrm>
            <a:off x="6948263" y="1988840"/>
            <a:ext cx="136569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A81645F2-68AE-F713-BD27-F6FA85BECD19}"/>
              </a:ext>
            </a:extLst>
          </p:cNvPr>
          <p:cNvSpPr/>
          <p:nvPr/>
        </p:nvSpPr>
        <p:spPr>
          <a:xfrm>
            <a:off x="7089819" y="3717032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6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0BE276-E8FC-4B5B-F22B-7955B663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Ljetni upisni rok – učenici s teškoćama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DCE32DC-6D3D-7755-B4EF-965CE2EBC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0" y="1340768"/>
            <a:ext cx="8899099" cy="5233181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6336D97F-BD1B-1A1B-D3E6-AB89522915F1}"/>
              </a:ext>
            </a:extLst>
          </p:cNvPr>
          <p:cNvSpPr/>
          <p:nvPr/>
        </p:nvSpPr>
        <p:spPr>
          <a:xfrm>
            <a:off x="6732240" y="1772816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109BC767-8E2B-1F6C-2ED9-E476AE3727DF}"/>
              </a:ext>
            </a:extLst>
          </p:cNvPr>
          <p:cNvSpPr/>
          <p:nvPr/>
        </p:nvSpPr>
        <p:spPr>
          <a:xfrm>
            <a:off x="6948264" y="4005064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68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IZNIMNO JE VAŽNO REDOVITO I KONTINUIRANO PRATITI: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11560" y="1844824"/>
          <a:ext cx="604867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26" y="2348880"/>
            <a:ext cx="1921892" cy="24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7BF432-B777-4737-483B-1A2A6EBB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Konačne ljestvice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7CB833-5E99-C25E-CF6B-4916B4F22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76800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Objavom konačnih ljestvica poretka kandidat ostvaruje pravo upisa u onaj program pored kojeg mu u stupcu "Pravo upisa" stoji 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zelena kvačica</a:t>
            </a:r>
            <a:r>
              <a:rPr lang="hr-HR" dirty="0"/>
              <a:t>. Konačne ljestvice poretka više se ne mijenjaju.</a:t>
            </a:r>
          </a:p>
          <a:p>
            <a:r>
              <a:rPr lang="hr-HR" dirty="0"/>
              <a:t>Nakon objave konačnih ljestvica poretka kandidatima će se u kartici </a:t>
            </a:r>
            <a:r>
              <a:rPr lang="hr-HR" b="1" dirty="0"/>
              <a:t>"Moji rezultati" omogućiti preuzimanje upisnice</a:t>
            </a:r>
            <a:r>
              <a:rPr lang="hr-HR" dirty="0"/>
              <a:t>. Upisnicu trebaju potpisati kandidat i roditelj/skrbnik te ju učitati u sustav.</a:t>
            </a:r>
          </a:p>
          <a:p>
            <a:r>
              <a:rPr lang="hr-HR" dirty="0"/>
              <a:t>Nakon što je srednja škola prihvatila upisnicu, kandidat je upisan u školu i nema mogućnost izlaska na jesenski upisni rok. </a:t>
            </a:r>
          </a:p>
          <a:p>
            <a:r>
              <a:rPr lang="hr-HR" dirty="0"/>
              <a:t>Kandidati koji srednjoj školi ne dostave upisnicu te, ako je to potrebno, potvrdu liječnika školske medicine ili svjedodžbu medicine rada, odnosno potvrdu obiteljskoga liječnika, gube pravo na upis i upućuju se na sljedeći upisni</a:t>
            </a:r>
          </a:p>
        </p:txBody>
      </p:sp>
    </p:spTree>
    <p:extLst>
      <p:ext uri="{BB962C8B-B14F-4D97-AF65-F5344CB8AC3E}">
        <p14:creationId xmlns:p14="http://schemas.microsoft.com/office/powerpoint/2010/main" val="398735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/>
              <a:t>Za pomoć se možete obratiti 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1700808"/>
            <a:ext cx="8280919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Razrednicima</a:t>
            </a:r>
          </a:p>
          <a:p>
            <a:pPr marL="0" indent="0">
              <a:buNone/>
            </a:pPr>
            <a:r>
              <a:rPr lang="hr-HR" sz="2000" dirty="0"/>
              <a:t>Pedagoginji</a:t>
            </a:r>
          </a:p>
          <a:p>
            <a:pPr marL="0" indent="0">
              <a:buNone/>
            </a:pPr>
            <a:r>
              <a:rPr lang="hr-HR" sz="2000" dirty="0"/>
              <a:t>Psihologinji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27650" name="Picture 2" descr="http://www.os-vgrzalja-buzet.skole.hr/upload/os-vgrzalja-buzet/images/newsimg/778/Image/prv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852936"/>
            <a:ext cx="3566170" cy="335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27627"/>
            <a:ext cx="7924800" cy="1143000"/>
          </a:xfrm>
        </p:spPr>
        <p:txBody>
          <a:bodyPr>
            <a:noAutofit/>
          </a:bodyPr>
          <a:lstStyle/>
          <a:p>
            <a:r>
              <a:rPr lang="hr-HR" sz="3600" u="sng" dirty="0"/>
              <a:t>Obrazovni programi u hrvatskim srednjim školama</a:t>
            </a:r>
            <a:endParaRPr lang="en-US" sz="3600" u="sng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412935"/>
            <a:ext cx="3805238" cy="37242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hr-H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STRUKOVNE ŠKOLE</a:t>
            </a:r>
          </a:p>
          <a:p>
            <a:pPr>
              <a:buFont typeface="Wingdings" pitchFamily="2" charset="2"/>
              <a:buChar char="Ø"/>
            </a:pPr>
            <a:r>
              <a:rPr lang="hr-HR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trogodišnjeg trajanja 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pripremaju učenike za rad u industriji, obrtništvu i drugim gospodarskim djelatnostima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školovanje se odvija u školama i u tvrtkama </a:t>
            </a:r>
          </a:p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4211960" y="1628801"/>
            <a:ext cx="4567237" cy="5229199"/>
            <a:chOff x="3264" y="1656"/>
            <a:chExt cx="3171" cy="4161"/>
          </a:xfrm>
        </p:grpSpPr>
        <p:cxnSp>
          <p:nvCxnSpPr>
            <p:cNvPr id="3076" name="_s3076"/>
            <p:cNvCxnSpPr>
              <a:cxnSpLocks noChangeShapeType="1"/>
              <a:stCxn id="7" idx="1"/>
              <a:endCxn id="6" idx="2"/>
            </p:cNvCxnSpPr>
            <p:nvPr/>
          </p:nvCxnSpPr>
          <p:spPr bwMode="auto">
            <a:xfrm rot="10800000" flipH="1">
              <a:off x="4312" y="3910"/>
              <a:ext cx="486" cy="696"/>
            </a:xfrm>
            <a:prstGeom prst="bentConnector4">
              <a:avLst>
                <a:gd name="adj1" fmla="val -16329"/>
                <a:gd name="adj2" fmla="val 6408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 flipH="1">
              <a:off x="4012" y="3280"/>
              <a:ext cx="103" cy="486"/>
            </a:xfrm>
            <a:prstGeom prst="bentConnector4">
              <a:avLst>
                <a:gd name="adj1" fmla="val -77421"/>
                <a:gd name="adj2" fmla="val 64644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4317" y="2396"/>
              <a:ext cx="394" cy="797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>
              <a:off x="4691" y="2141"/>
              <a:ext cx="316" cy="126"/>
            </a:xfrm>
            <a:prstGeom prst="bentConnector3">
              <a:avLst>
                <a:gd name="adj1" fmla="val 3956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80"/>
            <p:cNvSpPr>
              <a:spLocks noChangeArrowheads="1"/>
            </p:cNvSpPr>
            <p:nvPr/>
          </p:nvSpPr>
          <p:spPr bwMode="auto">
            <a:xfrm>
              <a:off x="3962" y="1810"/>
              <a:ext cx="1647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OSNOVNO OBRAZOVANJE 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_s3081"/>
            <p:cNvSpPr>
              <a:spLocks noChangeArrowheads="1"/>
            </p:cNvSpPr>
            <p:nvPr/>
          </p:nvSpPr>
          <p:spPr bwMode="auto">
            <a:xfrm>
              <a:off x="3562" y="2362"/>
              <a:ext cx="2700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STRUKOVNE TROGODIŠNJE ŠKOLE</a:t>
              </a:r>
              <a:endParaRPr kumimoji="0" lang="en-US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3082"/>
            <p:cNvSpPr>
              <a:spLocks noChangeArrowheads="1"/>
            </p:cNvSpPr>
            <p:nvPr/>
          </p:nvSpPr>
          <p:spPr bwMode="auto">
            <a:xfrm>
              <a:off x="3562" y="2992"/>
              <a:ext cx="110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Završni ispit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3083"/>
            <p:cNvSpPr>
              <a:spLocks noChangeArrowheads="1"/>
            </p:cNvSpPr>
            <p:nvPr/>
          </p:nvSpPr>
          <p:spPr bwMode="auto">
            <a:xfrm>
              <a:off x="4012" y="3622"/>
              <a:ext cx="157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Srednja stručna sprema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3084"/>
            <p:cNvSpPr>
              <a:spLocks noChangeArrowheads="1"/>
            </p:cNvSpPr>
            <p:nvPr/>
          </p:nvSpPr>
          <p:spPr bwMode="auto">
            <a:xfrm>
              <a:off x="4312" y="4408"/>
              <a:ext cx="1921" cy="3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65506" tIns="32753" rIns="65506" bIns="327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TRŽIŠTE RADA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924800" cy="1143000"/>
          </a:xfrm>
        </p:spPr>
        <p:txBody>
          <a:bodyPr>
            <a:noAutofit/>
          </a:bodyPr>
          <a:lstStyle/>
          <a:p>
            <a:r>
              <a:rPr lang="hr-HR" sz="3600" u="sng" dirty="0"/>
              <a:t>Obrazovni programi u hrvatskim srednjim školama</a:t>
            </a:r>
            <a:endParaRPr lang="en-US" sz="3600" u="sng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412935"/>
            <a:ext cx="3805238" cy="372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STRUKOVNE ŠKOLE</a:t>
            </a:r>
          </a:p>
          <a:p>
            <a:pPr>
              <a:buFont typeface="Wingdings" pitchFamily="2" charset="2"/>
              <a:buChar char="Ø"/>
            </a:pPr>
            <a:r>
              <a:rPr lang="hr-HR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dvogodišnjeg i jednogodišnjeg trajanja 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pripremaju učenike za rad u industriji, obrtništvu i drugim gospodarskim djelatnostima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školovanje se odvija u školama i u tvrtkama </a:t>
            </a:r>
          </a:p>
          <a:p>
            <a:pPr>
              <a:buFont typeface="Wingdings" pitchFamily="2" charset="2"/>
              <a:buChar char="Ø"/>
            </a:pPr>
            <a:endParaRPr lang="hr-HR" sz="2000" dirty="0"/>
          </a:p>
          <a:p>
            <a:pPr>
              <a:buFont typeface="Wingdings" pitchFamily="2" charset="2"/>
              <a:buChar char="Ø"/>
            </a:pPr>
            <a:endParaRPr lang="hr-HR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4265075" y="1940177"/>
            <a:ext cx="4567237" cy="4762950"/>
            <a:chOff x="3264" y="1656"/>
            <a:chExt cx="3171" cy="4161"/>
          </a:xfrm>
        </p:grpSpPr>
        <p:cxnSp>
          <p:nvCxnSpPr>
            <p:cNvPr id="4100" name="_s4100"/>
            <p:cNvCxnSpPr>
              <a:cxnSpLocks noChangeShapeType="1"/>
              <a:stCxn id="7" idx="1"/>
              <a:endCxn id="6" idx="2"/>
            </p:cNvCxnSpPr>
            <p:nvPr/>
          </p:nvCxnSpPr>
          <p:spPr bwMode="auto">
            <a:xfrm rot="10800000" flipH="1">
              <a:off x="4312" y="3910"/>
              <a:ext cx="486" cy="696"/>
            </a:xfrm>
            <a:prstGeom prst="bentConnector4">
              <a:avLst>
                <a:gd name="adj1" fmla="val -16329"/>
                <a:gd name="adj2" fmla="val 6408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 flipH="1">
              <a:off x="4012" y="3280"/>
              <a:ext cx="103" cy="486"/>
            </a:xfrm>
            <a:prstGeom prst="bentConnector4">
              <a:avLst>
                <a:gd name="adj1" fmla="val -77421"/>
                <a:gd name="adj2" fmla="val 64644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4317" y="2396"/>
              <a:ext cx="394" cy="797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>
              <a:off x="4691" y="2141"/>
              <a:ext cx="316" cy="126"/>
            </a:xfrm>
            <a:prstGeom prst="bentConnector3">
              <a:avLst>
                <a:gd name="adj1" fmla="val 3956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4"/>
            <p:cNvSpPr>
              <a:spLocks noChangeArrowheads="1"/>
            </p:cNvSpPr>
            <p:nvPr/>
          </p:nvSpPr>
          <p:spPr bwMode="auto">
            <a:xfrm>
              <a:off x="3962" y="1810"/>
              <a:ext cx="1647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OSNOVNO OBRAZOVANJE 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_s4105"/>
            <p:cNvSpPr>
              <a:spLocks noChangeArrowheads="1"/>
            </p:cNvSpPr>
            <p:nvPr/>
          </p:nvSpPr>
          <p:spPr bwMode="auto">
            <a:xfrm>
              <a:off x="3562" y="2362"/>
              <a:ext cx="2700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STRUKOVNE ŠKOLE NIŽE STRUČNE SPREME</a:t>
              </a:r>
              <a:endParaRPr kumimoji="0" lang="en-US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4106"/>
            <p:cNvSpPr>
              <a:spLocks noChangeArrowheads="1"/>
            </p:cNvSpPr>
            <p:nvPr/>
          </p:nvSpPr>
          <p:spPr bwMode="auto">
            <a:xfrm>
              <a:off x="3562" y="2992"/>
              <a:ext cx="110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Završni ispit</a:t>
              </a:r>
              <a:endParaRPr kumimoji="0" lang="en-US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4107"/>
            <p:cNvSpPr>
              <a:spLocks noChangeArrowheads="1"/>
            </p:cNvSpPr>
            <p:nvPr/>
          </p:nvSpPr>
          <p:spPr bwMode="auto">
            <a:xfrm>
              <a:off x="4012" y="3622"/>
              <a:ext cx="157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Niža stručna sprema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4108"/>
            <p:cNvSpPr>
              <a:spLocks noChangeArrowheads="1"/>
            </p:cNvSpPr>
            <p:nvPr/>
          </p:nvSpPr>
          <p:spPr bwMode="auto">
            <a:xfrm>
              <a:off x="4312" y="4408"/>
              <a:ext cx="1921" cy="3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65506" tIns="32753" rIns="65506" bIns="327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TRŽIŠTE RADA</a:t>
              </a:r>
              <a:endParaRPr kumimoji="0" lang="en-US" altLang="sr-Latn-R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/>
              <a:t>Elementi i kriteriji vrednovanja za upis u srednju školu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885175"/>
              </p:ext>
            </p:extLst>
          </p:nvPr>
        </p:nvGraphicFramePr>
        <p:xfrm>
          <a:off x="179512" y="1556792"/>
          <a:ext cx="849694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85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568952" cy="1434488"/>
          </a:xfrm>
        </p:spPr>
        <p:txBody>
          <a:bodyPr>
            <a:noAutofit/>
          </a:bodyPr>
          <a:lstStyle/>
          <a:p>
            <a:r>
              <a:rPr lang="hr-HR" sz="3600" u="sng" dirty="0"/>
              <a:t>1. Zajednički elementi za upis u gimnazijske programe i četverogodišnje strukovne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456136"/>
              </p:ext>
            </p:extLst>
          </p:nvPr>
        </p:nvGraphicFramePr>
        <p:xfrm>
          <a:off x="323528" y="2132856"/>
          <a:ext cx="8820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1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/>
              <a:t>Gimnazijski programi i četverogodišnje strukovne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300999"/>
              </p:ext>
            </p:extLst>
          </p:nvPr>
        </p:nvGraphicFramePr>
        <p:xfrm>
          <a:off x="457200" y="1600200"/>
          <a:ext cx="8229598" cy="4133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9228">
                <a:tc>
                  <a:txBody>
                    <a:bodyPr/>
                    <a:lstStyle/>
                    <a:p>
                      <a:r>
                        <a:rPr lang="hr-HR" dirty="0"/>
                        <a:t>elementi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5. raz.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6.raz.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7.raz.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8.raz.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ukupno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/>
                        <a:t>Prosjek ocjena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20,00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/>
                        <a:t>Hrvatski 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10,00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/>
                        <a:t>Matematika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10,00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/>
                        <a:t>Engleski jezik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10,00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/>
                        <a:t>Predmet značajan za upis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10,00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/>
                        <a:t>Predmet značajan za upis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10,00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/>
                        <a:t>Predmet značajan za upis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10,00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228">
                <a:tc>
                  <a:txBody>
                    <a:bodyPr/>
                    <a:lstStyle/>
                    <a:p>
                      <a:r>
                        <a:rPr lang="hr-HR" sz="1800" b="1" dirty="0"/>
                        <a:t>Ukupno 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solidFill>
                            <a:srgbClr val="FF0000"/>
                          </a:solidFill>
                        </a:rPr>
                        <a:t>80,00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/>
              <a:t>Strukovni programi i obrti u trajanju od tri godine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693354"/>
              </p:ext>
            </p:extLst>
          </p:nvPr>
        </p:nvGraphicFramePr>
        <p:xfrm>
          <a:off x="539552" y="2060848"/>
          <a:ext cx="8229598" cy="269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8816">
                <a:tc>
                  <a:txBody>
                    <a:bodyPr/>
                    <a:lstStyle/>
                    <a:p>
                      <a:r>
                        <a:rPr lang="hr-HR" dirty="0"/>
                        <a:t>elementi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5. raz.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6.raz.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7.raz.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8.raz.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ukupno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16">
                <a:tc>
                  <a:txBody>
                    <a:bodyPr/>
                    <a:lstStyle/>
                    <a:p>
                      <a:r>
                        <a:rPr lang="hr-HR" sz="1400" dirty="0"/>
                        <a:t>Prosjek ocjena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20,00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16">
                <a:tc>
                  <a:txBody>
                    <a:bodyPr/>
                    <a:lstStyle/>
                    <a:p>
                      <a:r>
                        <a:rPr lang="hr-HR" sz="1400" dirty="0"/>
                        <a:t>Hrvatski 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10,00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16">
                <a:tc>
                  <a:txBody>
                    <a:bodyPr/>
                    <a:lstStyle/>
                    <a:p>
                      <a:r>
                        <a:rPr lang="hr-HR" sz="1400" dirty="0"/>
                        <a:t>Matematika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10,00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16">
                <a:tc>
                  <a:txBody>
                    <a:bodyPr/>
                    <a:lstStyle/>
                    <a:p>
                      <a:r>
                        <a:rPr lang="hr-HR" sz="1400" dirty="0"/>
                        <a:t>Engleski jezik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5,00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/>
                        <a:t>10,00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816">
                <a:tc>
                  <a:txBody>
                    <a:bodyPr/>
                    <a:lstStyle/>
                    <a:p>
                      <a:r>
                        <a:rPr lang="hr-HR" sz="1800" b="1" dirty="0"/>
                        <a:t>Ukupno </a:t>
                      </a:r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solidFill>
                            <a:srgbClr val="FF0000"/>
                          </a:solidFill>
                        </a:rPr>
                        <a:t>50,00</a:t>
                      </a:r>
                    </a:p>
                  </a:txBody>
                  <a:tcPr marL="101572" marR="10157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67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ća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ć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2377</TotalTime>
  <Words>1501</Words>
  <Application>Microsoft Office PowerPoint</Application>
  <PresentationFormat>Prikaz na zaslonu (4:3)</PresentationFormat>
  <Paragraphs>272</Paragraphs>
  <Slides>35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Jasnoća</vt:lpstr>
      <vt:lpstr>UPISI U SREDNJU ŠKOLU! Biljana  MANIN, dipl pedagoginja,  izvrsna savjetnica MAŠA MATUŠKO, MAG. Psych.</vt:lpstr>
      <vt:lpstr>Obrazovni programi u hrvatskim srednjim školama</vt:lpstr>
      <vt:lpstr>Obrazovni programi u hrvatskim srednjim školama</vt:lpstr>
      <vt:lpstr>Obrazovni programi u hrvatskim srednjim školama</vt:lpstr>
      <vt:lpstr>Obrazovni programi u hrvatskim srednjim školama</vt:lpstr>
      <vt:lpstr>Elementi i kriteriji vrednovanja za upis u srednju školu</vt:lpstr>
      <vt:lpstr>1. Zajednički elementi za upis u gimnazijske programe i četverogodišnje strukovne</vt:lpstr>
      <vt:lpstr>Gimnazijski programi i četverogodišnje strukovne</vt:lpstr>
      <vt:lpstr>Strukovni programi i obrti u trajanju od tri godine</vt:lpstr>
      <vt:lpstr>Strukovni programi u trajanju manjem od tri godine</vt:lpstr>
      <vt:lpstr>2. Dodatni element –  čine sposobnosti, darovitosti i znanja učenika </vt:lpstr>
      <vt:lpstr>Provjera posebnih znanja kandidata</vt:lpstr>
      <vt:lpstr>Posebna znanja, vještine, sposobnosti i darovitosti </vt:lpstr>
      <vt:lpstr>Natjecanja u znanju </vt:lpstr>
      <vt:lpstr>Vrednovanje posebnih rezultata – u znanju </vt:lpstr>
      <vt:lpstr>Natjecanja školskih sportskih društava </vt:lpstr>
      <vt:lpstr>3. Poseban element vrednovanja</vt:lpstr>
      <vt:lpstr>Upis kandidata sa zdravstvenim teškoćama</vt:lpstr>
      <vt:lpstr>Otežani uvjeti obrazovanja (nepovoljni ekonomski, socijalni, odgojni čimbenici)</vt:lpstr>
      <vt:lpstr>Potrebni dokumenti</vt:lpstr>
      <vt:lpstr>Upis kandidata s teškoćama u razvoju</vt:lpstr>
      <vt:lpstr>Potrebni dokumenti:</vt:lpstr>
      <vt:lpstr>Zdravstvene kontraindikacije</vt:lpstr>
      <vt:lpstr>Programi obrazovanja za vezane obrte</vt:lpstr>
      <vt:lpstr>Članak 24.</vt:lpstr>
      <vt:lpstr>Postupci prijava i upisa   Početak prijava u sustav – 29.5.2023. </vt:lpstr>
      <vt:lpstr>REDOVAN UPIS - prva prijava u sustav</vt:lpstr>
      <vt:lpstr>Postupci u aplikaciji</vt:lpstr>
      <vt:lpstr>Prijava obrazovnih programa</vt:lpstr>
      <vt:lpstr>Na dan zaključavanja sustav upisuje učenika u školu najboljeg odabira</vt:lpstr>
      <vt:lpstr>Ljetni upisni rok - redovni</vt:lpstr>
      <vt:lpstr>Ljetni upisni rok – učenici s teškoćama</vt:lpstr>
      <vt:lpstr>IZNIMNO JE VAŽNO REDOVITO I KONTINUIRANO PRATITI:</vt:lpstr>
      <vt:lpstr>Konačne ljestvice</vt:lpstr>
      <vt:lpstr>Za pomoć se možete obratiti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IDEMO U SREDNJU!</dc:title>
  <dc:creator>SukyLand</dc:creator>
  <cp:lastModifiedBy>Biljana Manin</cp:lastModifiedBy>
  <cp:revision>366</cp:revision>
  <dcterms:created xsi:type="dcterms:W3CDTF">2013-04-23T17:11:55Z</dcterms:created>
  <dcterms:modified xsi:type="dcterms:W3CDTF">2023-06-02T06:57:00Z</dcterms:modified>
</cp:coreProperties>
</file>