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26.1.2023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26.1.2023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26.1.2023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26.1.2023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26.1.2023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26.1.2023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26.1.2023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26.1.2023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26.1.2023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26.1.2023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26.1.2023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26.1.2023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OCJENE I ŠTO S NJIMA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Biljana </a:t>
            </a:r>
            <a:r>
              <a:rPr lang="hr-HR" dirty="0" err="1">
                <a:solidFill>
                  <a:srgbClr val="00B0F0"/>
                </a:solidFill>
              </a:rPr>
              <a:t>M</a:t>
            </a:r>
            <a:r>
              <a:rPr lang="hr-HR" dirty="0" err="1" smtClean="0">
                <a:solidFill>
                  <a:srgbClr val="00B0F0"/>
                </a:solidFill>
              </a:rPr>
              <a:t>anin</a:t>
            </a:r>
            <a:r>
              <a:rPr lang="hr-HR" dirty="0" smtClean="0">
                <a:solidFill>
                  <a:srgbClr val="00B0F0"/>
                </a:solidFill>
              </a:rPr>
              <a:t>, dipl. pedagog, stručni suradnik izvrstan savjetnik</a:t>
            </a:r>
            <a:endParaRPr lang="hr-H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4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Ocjenjivanje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ridavanje brojčane ili opisne vrijednosti rezultatima praćenja i provjeravanja učenikovog rada prema sastavnicama ocjenjivanja svakog nastavnog predmeta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1770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Učitelj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</a:t>
            </a:r>
            <a:r>
              <a:rPr lang="hr-HR" dirty="0" smtClean="0"/>
              <a:t>poznaje roditelje i učenike s elementima vrednovanja, odgojno-obrazovnim ishodima, kompetencijama, razinom dobar ostvarenosti kurikuluma nastavnog predmeta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755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Roditelj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t</a:t>
            </a:r>
            <a:r>
              <a:rPr lang="hr-HR" dirty="0" smtClean="0"/>
              <a:t>reba redovno dolaziti na roditeljske sastanke i individualne informativne razgovore s razrednikom</a:t>
            </a:r>
          </a:p>
          <a:p>
            <a:r>
              <a:rPr lang="hr-HR" dirty="0"/>
              <a:t>n</a:t>
            </a:r>
            <a:r>
              <a:rPr lang="hr-HR" dirty="0" smtClean="0"/>
              <a:t>a informacijama ima pravo uvida u pisane radove</a:t>
            </a:r>
          </a:p>
          <a:p>
            <a:r>
              <a:rPr lang="hr-HR" dirty="0"/>
              <a:t>m</a:t>
            </a:r>
            <a:r>
              <a:rPr lang="hr-HR" dirty="0" smtClean="0"/>
              <a:t>ože doći i na informacije kod predmetnog učitelja</a:t>
            </a:r>
          </a:p>
          <a:p>
            <a:r>
              <a:rPr lang="hr-HR" dirty="0">
                <a:solidFill>
                  <a:srgbClr val="FF0000"/>
                </a:solidFill>
              </a:rPr>
              <a:t>z</a:t>
            </a:r>
            <a:r>
              <a:rPr lang="hr-HR" dirty="0" smtClean="0">
                <a:solidFill>
                  <a:srgbClr val="FF0000"/>
                </a:solidFill>
              </a:rPr>
              <a:t>adnja 2 tjedna </a:t>
            </a:r>
            <a:r>
              <a:rPr lang="hr-HR" dirty="0" smtClean="0"/>
              <a:t>prije završetka nastavne godine nema roditeljskih sastanaka i individualnih razgovora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621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r>
              <a:rPr lang="hr-HR" dirty="0" smtClean="0"/>
              <a:t>Pravilnik o načinima, postupcima i elementima vrednovanja učenika u osnovnoj i srednjoj </a:t>
            </a:r>
            <a:r>
              <a:rPr lang="hr-HR" smtClean="0"/>
              <a:t>školi </a:t>
            </a:r>
            <a:br>
              <a:rPr lang="hr-HR" smtClean="0"/>
            </a:br>
            <a:r>
              <a:rPr lang="hr-HR" smtClean="0"/>
              <a:t>NN 112/2010., 82/2019.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187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VREDNOVANJE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</a:t>
            </a:r>
            <a:r>
              <a:rPr lang="hr-HR" dirty="0" smtClean="0"/>
              <a:t>ustavno prikupljanje podataka u procesu učenja i postignutoj razini ostvarenosti odgojno-obrazovnih ishoda, kompetencijama, znanjima, vještinama, sposobnosti, samostalnosti i odgovornosti prema radu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94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Vrednovanje:</a:t>
            </a:r>
          </a:p>
          <a:p>
            <a:pPr marL="0" indent="0">
              <a:buNone/>
            </a:pPr>
            <a:endParaRPr lang="hr-HR" dirty="0"/>
          </a:p>
          <a:p>
            <a:pPr marL="514350" indent="-514350">
              <a:buAutoNum type="alphaUcPeriod"/>
            </a:pPr>
            <a:r>
              <a:rPr lang="hr-HR" dirty="0" smtClean="0">
                <a:solidFill>
                  <a:srgbClr val="00B0F0"/>
                </a:solidFill>
              </a:rPr>
              <a:t>formativno vrednovanje: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- vrednovanje za učenje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- vrednovanje kao učenje – </a:t>
            </a:r>
            <a:r>
              <a:rPr lang="hr-HR" dirty="0" err="1" smtClean="0"/>
              <a:t>samorefleksija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učenika</a:t>
            </a:r>
          </a:p>
          <a:p>
            <a:pPr marL="514350" indent="-514350">
              <a:buAutoNum type="alphaUcPeriod" startAt="2"/>
            </a:pPr>
            <a:r>
              <a:rPr lang="hr-HR" dirty="0" err="1">
                <a:solidFill>
                  <a:srgbClr val="00B0F0"/>
                </a:solidFill>
              </a:rPr>
              <a:t>s</a:t>
            </a:r>
            <a:r>
              <a:rPr lang="hr-HR" dirty="0" err="1" smtClean="0">
                <a:solidFill>
                  <a:srgbClr val="00B0F0"/>
                </a:solidFill>
              </a:rPr>
              <a:t>umativno</a:t>
            </a:r>
            <a:r>
              <a:rPr lang="hr-HR" dirty="0" smtClean="0">
                <a:solidFill>
                  <a:srgbClr val="00B0F0"/>
                </a:solidFill>
              </a:rPr>
              <a:t> vrednovanje: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- vrednovanje naučenog – brojčano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ocjenjivanje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8256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Aktivnosti u procesu vrednovanja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rovodi se transparentno, javno i kontinuirano</a:t>
            </a:r>
          </a:p>
          <a:p>
            <a:r>
              <a:rPr lang="hr-HR" dirty="0"/>
              <a:t>p</a:t>
            </a:r>
            <a:r>
              <a:rPr lang="hr-HR" dirty="0" smtClean="0"/>
              <a:t>oštovati učenikovu osobnost</a:t>
            </a:r>
          </a:p>
          <a:p>
            <a:r>
              <a:rPr lang="hr-HR" dirty="0"/>
              <a:t>d</a:t>
            </a:r>
            <a:r>
              <a:rPr lang="hr-HR" dirty="0" smtClean="0"/>
              <a:t>avati svakom učeniku jednaku priliku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631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Inicijalno provjeravanje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</a:t>
            </a:r>
            <a:r>
              <a:rPr lang="hr-HR" dirty="0" smtClean="0"/>
              <a:t>ora se najaviti</a:t>
            </a:r>
          </a:p>
          <a:p>
            <a:r>
              <a:rPr lang="hr-HR" dirty="0"/>
              <a:t>p</a:t>
            </a:r>
            <a:r>
              <a:rPr lang="hr-HR" dirty="0" smtClean="0"/>
              <a:t>rovodi se tijekom </a:t>
            </a:r>
            <a:r>
              <a:rPr lang="hr-HR" dirty="0" smtClean="0">
                <a:solidFill>
                  <a:srgbClr val="00B0F0"/>
                </a:solidFill>
              </a:rPr>
              <a:t>prva dva tjedna nastave</a:t>
            </a:r>
          </a:p>
          <a:p>
            <a:r>
              <a:rPr lang="hr-HR" dirty="0"/>
              <a:t>r</a:t>
            </a:r>
            <a:r>
              <a:rPr lang="hr-HR" dirty="0" smtClean="0"/>
              <a:t>ezultati provjere unose se u bilješku o praćenju učenika</a:t>
            </a:r>
          </a:p>
          <a:p>
            <a:r>
              <a:rPr lang="hr-HR" dirty="0"/>
              <a:t>n</a:t>
            </a:r>
            <a:r>
              <a:rPr lang="hr-HR" dirty="0" smtClean="0"/>
              <a:t>e ocjenjuje se</a:t>
            </a:r>
          </a:p>
          <a:p>
            <a:r>
              <a:rPr lang="hr-HR" dirty="0"/>
              <a:t>p</a:t>
            </a:r>
            <a:r>
              <a:rPr lang="hr-HR" dirty="0" smtClean="0"/>
              <a:t>ovratna informacija učeniku, učitelju i roditelju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4311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Usmeno provjeravanje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a svakom nastavnom satu</a:t>
            </a:r>
          </a:p>
          <a:p>
            <a:r>
              <a:rPr lang="hr-HR" dirty="0">
                <a:solidFill>
                  <a:srgbClr val="00B0F0"/>
                </a:solidFill>
              </a:rPr>
              <a:t>b</a:t>
            </a:r>
            <a:r>
              <a:rPr lang="hr-HR" dirty="0" smtClean="0">
                <a:solidFill>
                  <a:srgbClr val="00B0F0"/>
                </a:solidFill>
              </a:rPr>
              <a:t>ez obveze najave</a:t>
            </a:r>
          </a:p>
          <a:p>
            <a:r>
              <a:rPr lang="hr-HR" dirty="0"/>
              <a:t>t</a:t>
            </a:r>
            <a:r>
              <a:rPr lang="hr-HR" dirty="0" smtClean="0"/>
              <a:t>raje do 10 minuta</a:t>
            </a:r>
          </a:p>
          <a:p>
            <a:r>
              <a:rPr lang="hr-HR" dirty="0">
                <a:solidFill>
                  <a:srgbClr val="00B0F0"/>
                </a:solidFill>
              </a:rPr>
              <a:t>d</a:t>
            </a:r>
            <a:r>
              <a:rPr lang="hr-HR" dirty="0" smtClean="0">
                <a:solidFill>
                  <a:srgbClr val="00B0F0"/>
                </a:solidFill>
              </a:rPr>
              <a:t>nevno najviše 2 usmena provjeravanja ili 1 usmeno provjeravanje i 1 pisana provjera</a:t>
            </a:r>
            <a:endParaRPr lang="hr-H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85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Pisano provjeravanje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d</a:t>
            </a:r>
            <a:r>
              <a:rPr lang="hr-HR" dirty="0" smtClean="0">
                <a:solidFill>
                  <a:srgbClr val="FF0000"/>
                </a:solidFill>
              </a:rPr>
              <a:t>nevno 1 pisana provjera</a:t>
            </a:r>
          </a:p>
          <a:p>
            <a:r>
              <a:rPr lang="hr-HR" dirty="0">
                <a:solidFill>
                  <a:srgbClr val="FF0000"/>
                </a:solidFill>
              </a:rPr>
              <a:t>t</a:t>
            </a:r>
            <a:r>
              <a:rPr lang="hr-HR" dirty="0" smtClean="0">
                <a:solidFill>
                  <a:srgbClr val="FF0000"/>
                </a:solidFill>
              </a:rPr>
              <a:t>jedno do 4 pisane provjere</a:t>
            </a:r>
          </a:p>
          <a:p>
            <a:r>
              <a:rPr lang="hr-HR" dirty="0"/>
              <a:t>u</a:t>
            </a:r>
            <a:r>
              <a:rPr lang="hr-HR" dirty="0" smtClean="0"/>
              <a:t>čitelj je dužan najaviti pisanu provjeru najmanje 2 tjedna prije pisanja provjere, a termin pisanja provjere upisati u e-dnevnik</a:t>
            </a:r>
          </a:p>
          <a:p>
            <a:r>
              <a:rPr lang="hr-HR" dirty="0">
                <a:solidFill>
                  <a:srgbClr val="00B0F0"/>
                </a:solidFill>
              </a:rPr>
              <a:t>p</a:t>
            </a:r>
            <a:r>
              <a:rPr lang="hr-HR" dirty="0" smtClean="0">
                <a:solidFill>
                  <a:srgbClr val="00B0F0"/>
                </a:solidFill>
              </a:rPr>
              <a:t>isane provjere </a:t>
            </a:r>
            <a:r>
              <a:rPr lang="hr-HR" dirty="0" smtClean="0"/>
              <a:t>su svi oblici pisane provjere koji rezultiraju ocjenom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836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Praćenje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</a:t>
            </a:r>
            <a:r>
              <a:rPr lang="hr-HR" dirty="0" smtClean="0"/>
              <a:t>ustavno uočavanje i bilježenje zapažanja o postignutoj razini ostvarenosti odgojno-obrazovnih ishoda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0119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296</Words>
  <Application>Microsoft Office PowerPoint</Application>
  <PresentationFormat>Prikaz na zaslonu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Office tema</vt:lpstr>
      <vt:lpstr>OCJENE I ŠTO S NJIMA</vt:lpstr>
      <vt:lpstr>Pravilnik o načinima, postupcima i elementima vrednovanja učenika u osnovnoj i srednjoj školi  NN 112/2010., 82/2019.</vt:lpstr>
      <vt:lpstr>VREDNOVANJE</vt:lpstr>
      <vt:lpstr>PowerPointova prezentacija</vt:lpstr>
      <vt:lpstr>Aktivnosti u procesu vrednovanja</vt:lpstr>
      <vt:lpstr>Inicijalno provjeravanje</vt:lpstr>
      <vt:lpstr>Usmeno provjeravanje</vt:lpstr>
      <vt:lpstr>Pisano provjeravanje</vt:lpstr>
      <vt:lpstr>Praćenje</vt:lpstr>
      <vt:lpstr>Ocjenjivanje</vt:lpstr>
      <vt:lpstr>Učitelj</vt:lpstr>
      <vt:lpstr>Roditelj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OCJENE I ŠTO S NJIMA</dc:title>
  <dc:creator>Pedagog</dc:creator>
  <cp:lastModifiedBy>Pedagog</cp:lastModifiedBy>
  <cp:revision>6</cp:revision>
  <dcterms:created xsi:type="dcterms:W3CDTF">2023-01-25T18:24:45Z</dcterms:created>
  <dcterms:modified xsi:type="dcterms:W3CDTF">2023-01-26T09:26:04Z</dcterms:modified>
</cp:coreProperties>
</file>