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7" r:id="rId3"/>
    <p:sldId id="309" r:id="rId4"/>
    <p:sldId id="313" r:id="rId5"/>
    <p:sldId id="310" r:id="rId6"/>
    <p:sldId id="258" r:id="rId7"/>
    <p:sldId id="311" r:id="rId8"/>
    <p:sldId id="314" r:id="rId9"/>
  </p:sldIdLst>
  <p:sldSz cx="9144000" cy="5143500" type="screen16x9"/>
  <p:notesSz cx="6858000" cy="9144000"/>
  <p:embeddedFontLst>
    <p:embeddedFont>
      <p:font typeface="Architects Daughter" panose="020B0604020202020204" charset="0"/>
      <p:regular r:id="rId11"/>
    </p:embeddedFont>
    <p:embeddedFont>
      <p:font typeface="Catamaran" panose="020B0604020202020204" charset="-18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5EF88AC-EC33-475C-ACBA-4982C5000F98}">
  <a:tblStyle styleId="{05EF88AC-EC33-475C-ACBA-4982C5000F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98" y="-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587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71237d4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71237d4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3113" y="216500"/>
            <a:ext cx="4937775" cy="45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98355" y="1010125"/>
            <a:ext cx="314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1394950" y="3598868"/>
            <a:ext cx="3187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394950" y="662775"/>
            <a:ext cx="3638100" cy="25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3078775" y="2683275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2915700" y="1010125"/>
            <a:ext cx="3312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Tajna uspješnog učenja</a:t>
            </a:r>
            <a:endParaRPr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r-HR" sz="1800" dirty="0" smtClean="0"/>
              <a:t>Biljana </a:t>
            </a:r>
            <a:r>
              <a:rPr lang="hr-HR" sz="1800" dirty="0" err="1" smtClean="0"/>
              <a:t>Manin</a:t>
            </a:r>
            <a:r>
              <a:rPr lang="hr-HR" sz="1800" dirty="0" smtClean="0"/>
              <a:t>, dipl. pedagog,</a:t>
            </a:r>
          </a:p>
          <a:p>
            <a:pPr marL="0" indent="0"/>
            <a:r>
              <a:rPr lang="hr-HR" sz="1800" dirty="0" smtClean="0"/>
              <a:t> stručni suradnik savjetnik</a:t>
            </a:r>
            <a:endParaRPr lang="hr-HR" sz="1800" dirty="0"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446123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50" y="305752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214" y="-173737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9592" y="2939818"/>
            <a:ext cx="717488" cy="11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>
            <a:hlinkClick r:id="rId7" action="ppaction://hlinksldjump"/>
          </p:cNvPr>
          <p:cNvSpPr/>
          <p:nvPr/>
        </p:nvSpPr>
        <p:spPr>
          <a:xfrm>
            <a:off x="3706800" y="3851325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>
            <a:hlinkClick r:id="rId7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4240818" y="3917025"/>
            <a:ext cx="9159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START!</a:t>
            </a:r>
            <a:endParaRPr sz="1600" dirty="0"/>
          </a:p>
        </p:txBody>
      </p:sp>
      <p:sp>
        <p:nvSpPr>
          <p:cNvPr id="183" name="Google Shape;183;p35">
            <a:hlinkClick r:id="rId7" action="ppaction://hlinksldjump"/>
          </p:cNvPr>
          <p:cNvSpPr/>
          <p:nvPr/>
        </p:nvSpPr>
        <p:spPr>
          <a:xfrm rot="-5400000">
            <a:off x="4125666" y="39860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p</a:t>
            </a:r>
            <a:r>
              <a:rPr lang="hr-HR" sz="2400" dirty="0" smtClean="0"/>
              <a:t>oznavati proces učenja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z</a:t>
            </a:r>
            <a:r>
              <a:rPr lang="hr-HR" sz="2400" dirty="0" smtClean="0"/>
              <a:t>nati koje okolnosti pogoduju usvajanju novih informacija i kreativnom mišljenju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i</a:t>
            </a:r>
            <a:r>
              <a:rPr lang="hr-HR" sz="2400" dirty="0" smtClean="0"/>
              <a:t>mati k</a:t>
            </a:r>
            <a:r>
              <a:rPr lang="hr-HR" sz="2400" dirty="0" smtClean="0"/>
              <a:t>oncentraciju pri učenju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r</a:t>
            </a:r>
            <a:r>
              <a:rPr lang="hr-HR" sz="2400" dirty="0" smtClean="0"/>
              <a:t>azvijati radne navike</a:t>
            </a:r>
            <a:endParaRPr sz="2400" dirty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Za školski uspjeh potrebno je: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 smtClean="0"/>
              <a:t>m</a:t>
            </a:r>
            <a:r>
              <a:rPr lang="hr-HR" sz="2400" dirty="0" smtClean="0"/>
              <a:t>ože, ukoliko uči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o</a:t>
            </a:r>
            <a:r>
              <a:rPr lang="hr-HR" sz="2400" dirty="0" smtClean="0"/>
              <a:t>vlada strategijama učenja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n</a:t>
            </a:r>
            <a:r>
              <a:rPr lang="hr-HR" sz="2400" dirty="0" smtClean="0"/>
              <a:t>a nastavi razvija vještine učenja</a:t>
            </a:r>
            <a:endParaRPr sz="2400" dirty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Može li svatko uspješno učiti?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9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998355" y="1010125"/>
            <a:ext cx="3147300" cy="985561"/>
          </a:xfrm>
        </p:spPr>
        <p:txBody>
          <a:bodyPr/>
          <a:lstStyle/>
          <a:p>
            <a:r>
              <a:rPr lang="hr-HR" dirty="0" smtClean="0"/>
              <a:t>Što je učenje?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483768" y="1995686"/>
            <a:ext cx="4176464" cy="24482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sihički proces promjene znanja i iskustva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</a:t>
            </a:r>
            <a:r>
              <a:rPr lang="hr-HR" dirty="0" smtClean="0"/>
              <a:t>buhvaća usvajanje navika, znanja, vještina i sposobnosti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roces pohranjivanja informacija u skladištu pamćenja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57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251521" y="1255875"/>
            <a:ext cx="858090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p</a:t>
            </a:r>
            <a:r>
              <a:rPr lang="hr-HR" sz="2400" dirty="0" smtClean="0"/>
              <a:t>rikupljanje informacija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b</a:t>
            </a:r>
            <a:r>
              <a:rPr lang="hr-HR" sz="2400" dirty="0" smtClean="0"/>
              <a:t>ilježenje informacija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 smtClean="0"/>
              <a:t>or</a:t>
            </a:r>
            <a:r>
              <a:rPr lang="hr-HR" sz="2400" dirty="0" smtClean="0"/>
              <a:t>ganizacija informacija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r</a:t>
            </a:r>
            <a:r>
              <a:rPr lang="hr-HR" sz="2400" dirty="0" smtClean="0"/>
              <a:t>azumijevanje informacija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p</a:t>
            </a:r>
            <a:r>
              <a:rPr lang="hr-HR" sz="2400" dirty="0" smtClean="0"/>
              <a:t>amćenje informacija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k</a:t>
            </a:r>
            <a:r>
              <a:rPr lang="hr-HR" sz="2400" dirty="0" smtClean="0"/>
              <a:t>orištenje informacija</a:t>
            </a:r>
            <a:endParaRPr sz="2400" dirty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Učenje je složena aktivnost: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7"/>
          <p:cNvGrpSpPr/>
          <p:nvPr/>
        </p:nvGrpSpPr>
        <p:grpSpPr>
          <a:xfrm>
            <a:off x="683568" y="-1743616"/>
            <a:ext cx="5023645" cy="6507973"/>
            <a:chOff x="557052" y="-1733075"/>
            <a:chExt cx="4575636" cy="6507973"/>
          </a:xfrm>
        </p:grpSpPr>
        <p:pic>
          <p:nvPicPr>
            <p:cNvPr id="200" name="Google Shape;20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7052" y="-1733075"/>
              <a:ext cx="4459870" cy="65079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p37"/>
            <p:cNvGrpSpPr/>
            <p:nvPr/>
          </p:nvGrpSpPr>
          <p:grpSpPr>
            <a:xfrm>
              <a:off x="1490463" y="-1358760"/>
              <a:ext cx="3642225" cy="5714463"/>
              <a:chOff x="1490463" y="-1358760"/>
              <a:chExt cx="3642225" cy="5714463"/>
            </a:xfrm>
          </p:grpSpPr>
          <p:cxnSp>
            <p:nvCxnSpPr>
              <p:cNvPr id="202" name="Google Shape;202;p37"/>
              <p:cNvCxnSpPr/>
              <p:nvPr/>
            </p:nvCxnSpPr>
            <p:spPr>
              <a:xfrm>
                <a:off x="1490463" y="111102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37"/>
              <p:cNvCxnSpPr/>
              <p:nvPr/>
            </p:nvCxnSpPr>
            <p:spPr>
              <a:xfrm>
                <a:off x="1490463" y="152266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37"/>
              <p:cNvCxnSpPr/>
              <p:nvPr/>
            </p:nvCxnSpPr>
            <p:spPr>
              <a:xfrm>
                <a:off x="1490463" y="1934299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37"/>
              <p:cNvCxnSpPr/>
              <p:nvPr/>
            </p:nvCxnSpPr>
            <p:spPr>
              <a:xfrm>
                <a:off x="1490463" y="2345937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37"/>
              <p:cNvCxnSpPr/>
              <p:nvPr/>
            </p:nvCxnSpPr>
            <p:spPr>
              <a:xfrm>
                <a:off x="1490463" y="275757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37"/>
              <p:cNvCxnSpPr/>
              <p:nvPr/>
            </p:nvCxnSpPr>
            <p:spPr>
              <a:xfrm>
                <a:off x="1490463" y="316921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37"/>
              <p:cNvCxnSpPr/>
              <p:nvPr/>
            </p:nvCxnSpPr>
            <p:spPr>
              <a:xfrm>
                <a:off x="1490463" y="3532428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37"/>
              <p:cNvCxnSpPr/>
              <p:nvPr/>
            </p:nvCxnSpPr>
            <p:spPr>
              <a:xfrm>
                <a:off x="1490463" y="39440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7"/>
              <p:cNvCxnSpPr/>
              <p:nvPr/>
            </p:nvCxnSpPr>
            <p:spPr>
              <a:xfrm>
                <a:off x="1490463" y="43557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7"/>
              <p:cNvCxnSpPr/>
              <p:nvPr/>
            </p:nvCxnSpPr>
            <p:spPr>
              <a:xfrm>
                <a:off x="1524288" y="-12387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7"/>
              <p:cNvCxnSpPr/>
              <p:nvPr/>
            </p:nvCxnSpPr>
            <p:spPr>
              <a:xfrm>
                <a:off x="1524288" y="2877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7"/>
              <p:cNvCxnSpPr/>
              <p:nvPr/>
            </p:nvCxnSpPr>
            <p:spPr>
              <a:xfrm>
                <a:off x="1524288" y="6994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7"/>
              <p:cNvCxnSpPr/>
              <p:nvPr/>
            </p:nvCxnSpPr>
            <p:spPr>
              <a:xfrm>
                <a:off x="1490463" y="-535501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7"/>
              <p:cNvCxnSpPr/>
              <p:nvPr/>
            </p:nvCxnSpPr>
            <p:spPr>
              <a:xfrm>
                <a:off x="1524288" y="-1358760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7"/>
              <p:cNvCxnSpPr/>
              <p:nvPr/>
            </p:nvCxnSpPr>
            <p:spPr>
              <a:xfrm>
                <a:off x="1524288" y="-94712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7" name="Google Shape;217;p37"/>
          <p:cNvSpPr/>
          <p:nvPr/>
        </p:nvSpPr>
        <p:spPr>
          <a:xfrm>
            <a:off x="1524300" y="2066050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ctrTitle"/>
          </p:nvPr>
        </p:nvSpPr>
        <p:spPr>
          <a:xfrm>
            <a:off x="1394950" y="1419622"/>
            <a:ext cx="3187500" cy="2965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Uspješno učenje je složena vještina.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Svatko od nas može vještinu učenja razvijati.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Učenik treba željeti razvijati vještine koje su potrebne za uspješno učenje.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Vještine treba vježbati – trenirati.</a:t>
            </a:r>
            <a:endParaRPr dirty="0"/>
          </a:p>
        </p:txBody>
      </p:sp>
      <p:sp>
        <p:nvSpPr>
          <p:cNvPr id="219" name="Google Shape;219;p37"/>
          <p:cNvSpPr txBox="1">
            <a:spLocks noGrp="1"/>
          </p:cNvSpPr>
          <p:nvPr>
            <p:ph type="subTitle" idx="1"/>
          </p:nvPr>
        </p:nvSpPr>
        <p:spPr>
          <a:xfrm>
            <a:off x="1394950" y="411511"/>
            <a:ext cx="3638100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Tajne uspješnog učenja</a:t>
            </a:r>
            <a:endParaRPr dirty="0"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5508">
            <a:off x="6282749" y="1112438"/>
            <a:ext cx="2085251" cy="2918627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9950" y="771527"/>
            <a:ext cx="778926" cy="79379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>
            <a:hlinkClick r:id="rId6" action="ppaction://hlinksldjump"/>
          </p:cNvPr>
          <p:cNvSpPr/>
          <p:nvPr/>
        </p:nvSpPr>
        <p:spPr>
          <a:xfrm>
            <a:off x="6460175" y="3936100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7">
            <a:hlinkClick r:id="rId6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7136579" y="4001800"/>
            <a:ext cx="9159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chitects Daughter"/>
                <a:ea typeface="Architects Daughter"/>
                <a:cs typeface="Architects Daughter"/>
                <a:sym typeface="Architects Daughter"/>
              </a:rPr>
              <a:t>NEXT!</a:t>
            </a:r>
            <a:endParaRPr sz="1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4" name="Google Shape;224;p37">
            <a:hlinkClick r:id="rId6" action="ppaction://hlinksldjump"/>
          </p:cNvPr>
          <p:cNvSpPr/>
          <p:nvPr/>
        </p:nvSpPr>
        <p:spPr>
          <a:xfrm rot="-5400000">
            <a:off x="6872521" y="40626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488911" y="1297179"/>
            <a:ext cx="8259553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s</a:t>
            </a:r>
            <a:r>
              <a:rPr lang="hr-HR" sz="2400" dirty="0" smtClean="0"/>
              <a:t>e d</a:t>
            </a:r>
            <a:r>
              <a:rPr lang="hr-HR" sz="2400" dirty="0" smtClean="0"/>
              <a:t>obro organizirati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o</a:t>
            </a:r>
            <a:r>
              <a:rPr lang="hr-HR" sz="2400" dirty="0" smtClean="0"/>
              <a:t>rganizirati prostor u kome uče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 smtClean="0"/>
              <a:t>k</a:t>
            </a:r>
            <a:r>
              <a:rPr lang="hr-HR" sz="2400" dirty="0" smtClean="0"/>
              <a:t>oncentrirati se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a</a:t>
            </a:r>
            <a:r>
              <a:rPr lang="hr-HR" sz="2400" dirty="0" smtClean="0"/>
              <a:t>ktivno učiti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v</a:t>
            </a:r>
            <a:r>
              <a:rPr lang="hr-HR" sz="2400" dirty="0" smtClean="0"/>
              <a:t>oditi bilješke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d</a:t>
            </a:r>
            <a:r>
              <a:rPr lang="hr-HR" sz="2400" dirty="0" smtClean="0"/>
              <a:t>obro pisati sastavke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b</a:t>
            </a:r>
            <a:r>
              <a:rPr lang="hr-HR" sz="2400" dirty="0" smtClean="0"/>
              <a:t>rzo i efikasno učiti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u</a:t>
            </a:r>
            <a:r>
              <a:rPr lang="hr-HR" sz="2400" dirty="0" smtClean="0"/>
              <a:t>spješno se suočiti sa strahom od ispitivanja</a:t>
            </a:r>
            <a:endParaRPr lang="hr-HR" sz="2400" dirty="0" smtClean="0"/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endParaRPr sz="1250" dirty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Uspješni učenici znaju: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7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3078775" y="2683275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2915700" y="1010125"/>
            <a:ext cx="3312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Učenje nam omogućuje napredak u životu!</a:t>
            </a:r>
            <a:endParaRPr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152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hr-HR" sz="1400" dirty="0"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446123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50" y="305752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214" y="-173737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520" y="2939818"/>
            <a:ext cx="1365560" cy="11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>
            <a:hlinkClick r:id="rId7" action="ppaction://hlinksldjump"/>
          </p:cNvPr>
          <p:cNvSpPr/>
          <p:nvPr/>
        </p:nvSpPr>
        <p:spPr>
          <a:xfrm>
            <a:off x="3706800" y="3851325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>
            <a:hlinkClick r:id="rId7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4240818" y="3579862"/>
            <a:ext cx="915900" cy="6965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HVALA NA PAŽNJI</a:t>
            </a:r>
            <a:endParaRPr sz="1600" dirty="0"/>
          </a:p>
        </p:txBody>
      </p:sp>
      <p:sp>
        <p:nvSpPr>
          <p:cNvPr id="183" name="Google Shape;183;p35">
            <a:hlinkClick r:id="rId7" action="ppaction://hlinksldjump"/>
          </p:cNvPr>
          <p:cNvSpPr/>
          <p:nvPr/>
        </p:nvSpPr>
        <p:spPr>
          <a:xfrm rot="-5400000">
            <a:off x="4125666" y="39860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8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155</Words>
  <Application>Microsoft Office PowerPoint</Application>
  <PresentationFormat>Prikaz na zaslonu (16:9)</PresentationFormat>
  <Paragraphs>38</Paragraphs>
  <Slides>8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Architects Daughter</vt:lpstr>
      <vt:lpstr>Wingdings</vt:lpstr>
      <vt:lpstr>Catamaran</vt:lpstr>
      <vt:lpstr>Interactive Bulletin Board by Slidesgo</vt:lpstr>
      <vt:lpstr>Tajna uspješnog učenja</vt:lpstr>
      <vt:lpstr>Za školski uspjeh potrebno je:</vt:lpstr>
      <vt:lpstr>Može li svatko uspješno učiti?</vt:lpstr>
      <vt:lpstr>Što je učenje?</vt:lpstr>
      <vt:lpstr>Učenje je složena aktivnost:</vt:lpstr>
      <vt:lpstr>Uspješno učenje je složena vještina.  Svatko od nas može vještinu učenja razvijati.  Učenik treba željeti razvijati vještine koje su potrebne za uspješno učenje.  Vještine treba vježbati – trenirati.</vt:lpstr>
      <vt:lpstr>Uspješni učenici znaju:</vt:lpstr>
      <vt:lpstr>Učenje nam omogućuje napredak u životu!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Odgovornost i poštovanje prema vlastitom tijelu</dc:title>
  <dc:creator>IQ</dc:creator>
  <cp:lastModifiedBy>Pedagog</cp:lastModifiedBy>
  <cp:revision>15</cp:revision>
  <dcterms:modified xsi:type="dcterms:W3CDTF">2021-02-15T15:40:20Z</dcterms:modified>
</cp:coreProperties>
</file>