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0"/>
  </p:notesMasterIdLst>
  <p:sldIdLst>
    <p:sldId id="256" r:id="rId2"/>
    <p:sldId id="257" r:id="rId3"/>
    <p:sldId id="309" r:id="rId4"/>
    <p:sldId id="315" r:id="rId5"/>
    <p:sldId id="316" r:id="rId6"/>
    <p:sldId id="317" r:id="rId7"/>
    <p:sldId id="258" r:id="rId8"/>
    <p:sldId id="314" r:id="rId9"/>
  </p:sldIdLst>
  <p:sldSz cx="9144000" cy="5143500" type="screen16x9"/>
  <p:notesSz cx="6858000" cy="9144000"/>
  <p:embeddedFontLst>
    <p:embeddedFont>
      <p:font typeface="Architects Daughter" panose="020B0604020202020204" charset="0"/>
      <p:regular r:id="rId11"/>
    </p:embeddedFont>
    <p:embeddedFont>
      <p:font typeface="Catamaran" panose="020B0604020202020204" charset="-18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EF88AC-EC33-475C-ACBA-4982C5000F98}">
  <a:tblStyle styleId="{05EF88AC-EC33-475C-ACBA-4982C5000F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5878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3492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03c1a925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03c1a925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6499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03c1a925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03c1a925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0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71237d4e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71237d4e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76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090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03113" y="216500"/>
            <a:ext cx="4937775" cy="45276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998355" y="1010125"/>
            <a:ext cx="3147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38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tamaran"/>
              <a:buNone/>
              <a:defRPr sz="20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06600" y="1450925"/>
            <a:ext cx="77022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706600" y="1450925"/>
            <a:ext cx="77022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ctrTitle"/>
          </p:nvPr>
        </p:nvSpPr>
        <p:spPr>
          <a:xfrm>
            <a:off x="1394950" y="3598868"/>
            <a:ext cx="3187500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ubTitle" idx="1"/>
          </p:nvPr>
        </p:nvSpPr>
        <p:spPr>
          <a:xfrm>
            <a:off x="1394950" y="662775"/>
            <a:ext cx="3638100" cy="25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chitects Daughter"/>
              <a:buNone/>
              <a:defRPr sz="27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.xml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/>
          <p:nvPr/>
        </p:nvSpPr>
        <p:spPr>
          <a:xfrm>
            <a:off x="3078775" y="2683275"/>
            <a:ext cx="1402200" cy="274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ctrTitle"/>
          </p:nvPr>
        </p:nvSpPr>
        <p:spPr>
          <a:xfrm>
            <a:off x="2915700" y="1010125"/>
            <a:ext cx="3312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 smtClean="0"/>
              <a:t>Tajna uspješnog učenja – 2. dio</a:t>
            </a:r>
            <a:endParaRPr dirty="0"/>
          </a:p>
        </p:txBody>
      </p:sp>
      <p:sp>
        <p:nvSpPr>
          <p:cNvPr id="176" name="Google Shape;176;p35"/>
          <p:cNvSpPr txBox="1">
            <a:spLocks noGrp="1"/>
          </p:cNvSpPr>
          <p:nvPr>
            <p:ph type="subTitle" idx="1"/>
          </p:nvPr>
        </p:nvSpPr>
        <p:spPr>
          <a:xfrm>
            <a:off x="311700" y="3138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hr-HR" sz="1800" dirty="0" smtClean="0"/>
              <a:t>Biljana </a:t>
            </a:r>
            <a:r>
              <a:rPr lang="hr-HR" sz="1800" dirty="0" err="1" smtClean="0"/>
              <a:t>Manin</a:t>
            </a:r>
            <a:r>
              <a:rPr lang="hr-HR" sz="1800" dirty="0" smtClean="0"/>
              <a:t>, dipl. pedagog,</a:t>
            </a:r>
          </a:p>
          <a:p>
            <a:pPr marL="0" indent="0"/>
            <a:r>
              <a:rPr lang="hr-HR" sz="1800" dirty="0" smtClean="0"/>
              <a:t> stručni suradnik savjetnik</a:t>
            </a:r>
            <a:endParaRPr lang="hr-HR" sz="1800" dirty="0"/>
          </a:p>
        </p:txBody>
      </p:sp>
      <p:pic>
        <p:nvPicPr>
          <p:cNvPr id="177" name="Google Shape;1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4" y="446123"/>
            <a:ext cx="778932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5250" y="3057527"/>
            <a:ext cx="778926" cy="79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5214" y="-1737375"/>
            <a:ext cx="3475024" cy="381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9592" y="2939818"/>
            <a:ext cx="717488" cy="115690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5">
            <a:hlinkClick r:id="rId7" action="ppaction://hlinksldjump"/>
          </p:cNvPr>
          <p:cNvSpPr/>
          <p:nvPr/>
        </p:nvSpPr>
        <p:spPr>
          <a:xfrm>
            <a:off x="3706800" y="3851325"/>
            <a:ext cx="1730400" cy="4908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5">
            <a:hlinkClick r:id="rId7" action="ppaction://hlinksldjump"/>
          </p:cNvPr>
          <p:cNvSpPr txBox="1">
            <a:spLocks noGrp="1"/>
          </p:cNvSpPr>
          <p:nvPr>
            <p:ph type="ctrTitle"/>
          </p:nvPr>
        </p:nvSpPr>
        <p:spPr>
          <a:xfrm>
            <a:off x="4240818" y="3917025"/>
            <a:ext cx="915900" cy="3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START!</a:t>
            </a:r>
            <a:endParaRPr sz="1600" dirty="0"/>
          </a:p>
        </p:txBody>
      </p:sp>
      <p:sp>
        <p:nvSpPr>
          <p:cNvPr id="183" name="Google Shape;183;p35">
            <a:hlinkClick r:id="rId7" action="ppaction://hlinksldjump"/>
          </p:cNvPr>
          <p:cNvSpPr/>
          <p:nvPr/>
        </p:nvSpPr>
        <p:spPr>
          <a:xfrm rot="-5400000">
            <a:off x="4125666" y="3986063"/>
            <a:ext cx="194350" cy="237650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359611" y="1255875"/>
            <a:ext cx="8225744" cy="36237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6"/>
          <p:cNvSpPr/>
          <p:nvPr/>
        </p:nvSpPr>
        <p:spPr>
          <a:xfrm rot="-1110091">
            <a:off x="8076257" y="804372"/>
            <a:ext cx="1018196" cy="132461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6"/>
          <p:cNvSpPr/>
          <p:nvPr/>
        </p:nvSpPr>
        <p:spPr>
          <a:xfrm rot="4908656">
            <a:off x="8170401" y="3984575"/>
            <a:ext cx="1018229" cy="132466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body" idx="1"/>
          </p:nvPr>
        </p:nvSpPr>
        <p:spPr>
          <a:xfrm>
            <a:off x="706600" y="1450925"/>
            <a:ext cx="77022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j</a:t>
            </a:r>
            <a:r>
              <a:rPr lang="hr-HR" sz="2400" dirty="0" smtClean="0"/>
              <a:t>e jedna od bitnih stavki uspješnog učenja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u</a:t>
            </a:r>
            <a:r>
              <a:rPr lang="hr-HR" sz="2400" dirty="0" smtClean="0"/>
              <a:t>čenik treba znati uspješno upravljati svojim vremenom 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 smtClean="0"/>
              <a:t>„kradljivce vremena” (gledanje televizije, igranje na kompjutoru, telefoniranje…)- svesti na minimum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b</a:t>
            </a:r>
            <a:r>
              <a:rPr lang="hr-HR" sz="2400" dirty="0" smtClean="0"/>
              <a:t>itni korak je izrada rasporeda učenja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p</a:t>
            </a:r>
            <a:r>
              <a:rPr lang="hr-HR" sz="2400" dirty="0" smtClean="0"/>
              <a:t>laniranje skraćuje vrijeme učenja, a povećava njegovu kvalitetu</a:t>
            </a:r>
            <a:endParaRPr sz="2400" dirty="0"/>
          </a:p>
        </p:txBody>
      </p:sp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1. ORGANIZACIJA UČENJA</a:t>
            </a:r>
            <a:endParaRPr dirty="0"/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359611" y="1255875"/>
            <a:ext cx="8225744" cy="36237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6"/>
          <p:cNvSpPr/>
          <p:nvPr/>
        </p:nvSpPr>
        <p:spPr>
          <a:xfrm rot="-1110091">
            <a:off x="8076257" y="804372"/>
            <a:ext cx="1018196" cy="132461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6"/>
          <p:cNvSpPr/>
          <p:nvPr/>
        </p:nvSpPr>
        <p:spPr>
          <a:xfrm rot="4908656">
            <a:off x="8170401" y="3984575"/>
            <a:ext cx="1018229" cy="132466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body" idx="1"/>
          </p:nvPr>
        </p:nvSpPr>
        <p:spPr>
          <a:xfrm>
            <a:off x="706600" y="1450925"/>
            <a:ext cx="77022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m</a:t>
            </a:r>
            <a:r>
              <a:rPr lang="hr-HR" sz="2400" dirty="0" smtClean="0"/>
              <a:t>jesečni plan – obuhvaća glavne obveze za taj mjesec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t</a:t>
            </a:r>
            <a:r>
              <a:rPr lang="hr-HR" sz="2400" dirty="0" smtClean="0"/>
              <a:t>jedni plan – tablica s danima u tjednu u koju se upisuju aktivnosti koje učenik treba obaviti prije ili poslije nastave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d</a:t>
            </a:r>
            <a:r>
              <a:rPr lang="hr-HR" sz="2400" dirty="0" smtClean="0"/>
              <a:t>nevni plan izrađuje se dan prije – popis aktivnosti za sljedeći dan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u</a:t>
            </a:r>
            <a:r>
              <a:rPr lang="hr-HR" sz="2400" dirty="0" smtClean="0"/>
              <a:t>čeniku se preporučuje prvo odraditi aktivnosti koje su važnije , traže više truda i koncentracije</a:t>
            </a:r>
            <a:endParaRPr sz="2400" dirty="0"/>
          </a:p>
        </p:txBody>
      </p:sp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Plan učenja</a:t>
            </a:r>
            <a:endParaRPr dirty="0"/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9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Sastavi svoj tjedni planer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"/>
          <a:stretch/>
        </p:blipFill>
        <p:spPr>
          <a:xfrm>
            <a:off x="833735" y="1070516"/>
            <a:ext cx="7249776" cy="4040258"/>
          </a:xfrm>
          <a:prstGeom prst="rect">
            <a:avLst/>
          </a:prstGeom>
        </p:spPr>
      </p:pic>
      <p:pic>
        <p:nvPicPr>
          <p:cNvPr id="9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31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izgleda dnevni planer?</a:t>
            </a:r>
            <a:endParaRPr lang="hr-HR" dirty="0"/>
          </a:p>
        </p:txBody>
      </p:sp>
      <p:pic>
        <p:nvPicPr>
          <p:cNvPr id="7" name="Google Shape;193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16" y="814524"/>
            <a:ext cx="733016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99592" y="340390"/>
            <a:ext cx="7017600" cy="572700"/>
          </a:xfrm>
        </p:spPr>
        <p:txBody>
          <a:bodyPr/>
          <a:lstStyle/>
          <a:p>
            <a:r>
              <a:rPr lang="hr-HR" dirty="0" smtClean="0"/>
              <a:t>Sada probaj napraviti plan za sutrašnji dan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9"/>
          <a:stretch/>
        </p:blipFill>
        <p:spPr>
          <a:xfrm>
            <a:off x="589838" y="1041714"/>
            <a:ext cx="7818962" cy="4101786"/>
          </a:xfrm>
          <a:prstGeom prst="rect">
            <a:avLst/>
          </a:prstGeom>
        </p:spPr>
      </p:pic>
      <p:pic>
        <p:nvPicPr>
          <p:cNvPr id="7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5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37"/>
          <p:cNvGrpSpPr/>
          <p:nvPr/>
        </p:nvGrpSpPr>
        <p:grpSpPr>
          <a:xfrm>
            <a:off x="683568" y="-1743616"/>
            <a:ext cx="5023645" cy="6507973"/>
            <a:chOff x="557052" y="-1733075"/>
            <a:chExt cx="4575636" cy="6507973"/>
          </a:xfrm>
        </p:grpSpPr>
        <p:pic>
          <p:nvPicPr>
            <p:cNvPr id="200" name="Google Shape;200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7052" y="-1733075"/>
              <a:ext cx="4459870" cy="650797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1" name="Google Shape;201;p37"/>
            <p:cNvGrpSpPr/>
            <p:nvPr/>
          </p:nvGrpSpPr>
          <p:grpSpPr>
            <a:xfrm>
              <a:off x="1490463" y="-1358760"/>
              <a:ext cx="3642225" cy="5714463"/>
              <a:chOff x="1490463" y="-1358760"/>
              <a:chExt cx="3642225" cy="5714463"/>
            </a:xfrm>
          </p:grpSpPr>
          <p:cxnSp>
            <p:nvCxnSpPr>
              <p:cNvPr id="202" name="Google Shape;202;p37"/>
              <p:cNvCxnSpPr/>
              <p:nvPr/>
            </p:nvCxnSpPr>
            <p:spPr>
              <a:xfrm>
                <a:off x="1490463" y="1111024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37"/>
              <p:cNvCxnSpPr/>
              <p:nvPr/>
            </p:nvCxnSpPr>
            <p:spPr>
              <a:xfrm>
                <a:off x="1490463" y="152266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37"/>
              <p:cNvCxnSpPr/>
              <p:nvPr/>
            </p:nvCxnSpPr>
            <p:spPr>
              <a:xfrm>
                <a:off x="1490463" y="1934299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37"/>
              <p:cNvCxnSpPr/>
              <p:nvPr/>
            </p:nvCxnSpPr>
            <p:spPr>
              <a:xfrm>
                <a:off x="1490463" y="2345937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37"/>
              <p:cNvCxnSpPr/>
              <p:nvPr/>
            </p:nvCxnSpPr>
            <p:spPr>
              <a:xfrm>
                <a:off x="1490463" y="2757574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37"/>
              <p:cNvCxnSpPr/>
              <p:nvPr/>
            </p:nvCxnSpPr>
            <p:spPr>
              <a:xfrm>
                <a:off x="1490463" y="316921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37"/>
              <p:cNvCxnSpPr/>
              <p:nvPr/>
            </p:nvCxnSpPr>
            <p:spPr>
              <a:xfrm>
                <a:off x="1490463" y="3532428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37"/>
              <p:cNvCxnSpPr/>
              <p:nvPr/>
            </p:nvCxnSpPr>
            <p:spPr>
              <a:xfrm>
                <a:off x="1490463" y="3944065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37"/>
              <p:cNvCxnSpPr/>
              <p:nvPr/>
            </p:nvCxnSpPr>
            <p:spPr>
              <a:xfrm>
                <a:off x="1490463" y="4355703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37"/>
              <p:cNvCxnSpPr/>
              <p:nvPr/>
            </p:nvCxnSpPr>
            <p:spPr>
              <a:xfrm>
                <a:off x="1524288" y="-12387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37"/>
              <p:cNvCxnSpPr/>
              <p:nvPr/>
            </p:nvCxnSpPr>
            <p:spPr>
              <a:xfrm>
                <a:off x="1524288" y="287765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37"/>
              <p:cNvCxnSpPr/>
              <p:nvPr/>
            </p:nvCxnSpPr>
            <p:spPr>
              <a:xfrm>
                <a:off x="1524288" y="699403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37"/>
              <p:cNvCxnSpPr/>
              <p:nvPr/>
            </p:nvCxnSpPr>
            <p:spPr>
              <a:xfrm>
                <a:off x="1490463" y="-535501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37"/>
              <p:cNvCxnSpPr/>
              <p:nvPr/>
            </p:nvCxnSpPr>
            <p:spPr>
              <a:xfrm>
                <a:off x="1524288" y="-1358760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37"/>
              <p:cNvCxnSpPr/>
              <p:nvPr/>
            </p:nvCxnSpPr>
            <p:spPr>
              <a:xfrm>
                <a:off x="1524288" y="-94712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7" name="Google Shape;217;p37"/>
          <p:cNvSpPr/>
          <p:nvPr/>
        </p:nvSpPr>
        <p:spPr>
          <a:xfrm>
            <a:off x="1524300" y="2066050"/>
            <a:ext cx="1402200" cy="274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ctrTitle"/>
          </p:nvPr>
        </p:nvSpPr>
        <p:spPr>
          <a:xfrm>
            <a:off x="1394950" y="771527"/>
            <a:ext cx="3825122" cy="39928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Prostor utječe na koncentraciju učenika dok uči.</a:t>
            </a:r>
            <a:br>
              <a:rPr lang="hr-HR" dirty="0" smtClean="0"/>
            </a:br>
            <a:r>
              <a:rPr lang="hr-HR" dirty="0" smtClean="0"/>
              <a:t>Po mogućnosti učite na istom mjestu.</a:t>
            </a:r>
            <a:br>
              <a:rPr lang="hr-HR" dirty="0" smtClean="0"/>
            </a:br>
            <a:r>
              <a:rPr lang="hr-HR" dirty="0" smtClean="0"/>
              <a:t>Mjesto za učenje – osvijetljeno, prozračno, izolirano od buke, uredno.</a:t>
            </a:r>
            <a:br>
              <a:rPr lang="hr-HR" dirty="0" smtClean="0"/>
            </a:br>
            <a:r>
              <a:rPr lang="hr-HR" dirty="0" smtClean="0"/>
              <a:t>Na radnom stolu stoje samo materijali za učenje jednog nastavnog predmeta.</a:t>
            </a:r>
            <a:br>
              <a:rPr lang="hr-HR" dirty="0" smtClean="0"/>
            </a:br>
            <a:r>
              <a:rPr lang="hr-HR" dirty="0" smtClean="0"/>
              <a:t>Stolac udoban.</a:t>
            </a:r>
            <a:br>
              <a:rPr lang="hr-HR" dirty="0" smtClean="0"/>
            </a:br>
            <a:r>
              <a:rPr lang="hr-HR" dirty="0" smtClean="0"/>
              <a:t>Knjige i bilježnice stoje na određenom mjestu (polica, ladica…)</a:t>
            </a:r>
            <a:endParaRPr dirty="0"/>
          </a:p>
        </p:txBody>
      </p:sp>
      <p:sp>
        <p:nvSpPr>
          <p:cNvPr id="219" name="Google Shape;219;p37"/>
          <p:cNvSpPr txBox="1">
            <a:spLocks noGrp="1"/>
          </p:cNvSpPr>
          <p:nvPr>
            <p:ph type="subTitle" idx="1"/>
          </p:nvPr>
        </p:nvSpPr>
        <p:spPr>
          <a:xfrm>
            <a:off x="1394950" y="-236562"/>
            <a:ext cx="3969138" cy="1008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/>
              <a:t>II. Organizacija prostora za učenje</a:t>
            </a:r>
            <a:endParaRPr b="1" dirty="0"/>
          </a:p>
        </p:txBody>
      </p:sp>
      <p:pic>
        <p:nvPicPr>
          <p:cNvPr id="220" name="Google Shape;22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55508">
            <a:off x="6282749" y="1112438"/>
            <a:ext cx="2085251" cy="2918627"/>
          </a:xfrm>
          <a:prstGeom prst="rect">
            <a:avLst/>
          </a:prstGeom>
          <a:noFill/>
          <a:ln w="152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1" name="Google Shape;22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9950" y="771527"/>
            <a:ext cx="778926" cy="79379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7">
            <a:hlinkClick r:id="rId6" action="ppaction://hlinksldjump"/>
          </p:cNvPr>
          <p:cNvSpPr/>
          <p:nvPr/>
        </p:nvSpPr>
        <p:spPr>
          <a:xfrm>
            <a:off x="6460175" y="3936100"/>
            <a:ext cx="1730400" cy="4908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7">
            <a:hlinkClick r:id="rId6" action="ppaction://hlinksldjump"/>
          </p:cNvPr>
          <p:cNvSpPr txBox="1">
            <a:spLocks noGrp="1"/>
          </p:cNvSpPr>
          <p:nvPr>
            <p:ph type="ctrTitle"/>
          </p:nvPr>
        </p:nvSpPr>
        <p:spPr>
          <a:xfrm>
            <a:off x="7136579" y="4001800"/>
            <a:ext cx="9159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chitects Daughter"/>
                <a:ea typeface="Architects Daughter"/>
                <a:cs typeface="Architects Daughter"/>
                <a:sym typeface="Architects Daughter"/>
              </a:rPr>
              <a:t>NEXT!</a:t>
            </a:r>
            <a:endParaRPr sz="12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24" name="Google Shape;224;p37">
            <a:hlinkClick r:id="rId6" action="ppaction://hlinksldjump"/>
          </p:cNvPr>
          <p:cNvSpPr/>
          <p:nvPr/>
        </p:nvSpPr>
        <p:spPr>
          <a:xfrm rot="-5400000">
            <a:off x="6872521" y="4062663"/>
            <a:ext cx="194350" cy="237650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/>
          <p:nvPr/>
        </p:nvSpPr>
        <p:spPr>
          <a:xfrm>
            <a:off x="3078775" y="2683275"/>
            <a:ext cx="1402200" cy="274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ctrTitle"/>
          </p:nvPr>
        </p:nvSpPr>
        <p:spPr>
          <a:xfrm>
            <a:off x="2915700" y="1010125"/>
            <a:ext cx="3312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 smtClean="0"/>
              <a:t>Slijedi razmišljanje o </a:t>
            </a:r>
            <a:r>
              <a:rPr lang="hr-HR" dirty="0" err="1" smtClean="0"/>
              <a:t>koncentarciji</a:t>
            </a:r>
            <a:r>
              <a:rPr lang="hr-HR" dirty="0" smtClean="0"/>
              <a:t> za učenje…</a:t>
            </a:r>
            <a:endParaRPr dirty="0"/>
          </a:p>
        </p:txBody>
      </p:sp>
      <p:sp>
        <p:nvSpPr>
          <p:cNvPr id="176" name="Google Shape;176;p35"/>
          <p:cNvSpPr txBox="1">
            <a:spLocks noGrp="1"/>
          </p:cNvSpPr>
          <p:nvPr>
            <p:ph type="subTitle" idx="1"/>
          </p:nvPr>
        </p:nvSpPr>
        <p:spPr>
          <a:xfrm>
            <a:off x="311700" y="3138925"/>
            <a:ext cx="8520600" cy="152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endParaRPr lang="hr-HR" sz="1400" dirty="0"/>
          </a:p>
        </p:txBody>
      </p:sp>
      <p:pic>
        <p:nvPicPr>
          <p:cNvPr id="177" name="Google Shape;1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4" y="446123"/>
            <a:ext cx="778932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5250" y="3057527"/>
            <a:ext cx="778926" cy="79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5214" y="-1737375"/>
            <a:ext cx="3475024" cy="381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520" y="2939818"/>
            <a:ext cx="1365560" cy="115690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5">
            <a:hlinkClick r:id="rId7" action="ppaction://hlinksldjump"/>
          </p:cNvPr>
          <p:cNvSpPr/>
          <p:nvPr/>
        </p:nvSpPr>
        <p:spPr>
          <a:xfrm>
            <a:off x="3706800" y="3851325"/>
            <a:ext cx="1730400" cy="4908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5">
            <a:hlinkClick r:id="rId7" action="ppaction://hlinksldjump"/>
          </p:cNvPr>
          <p:cNvSpPr txBox="1">
            <a:spLocks noGrp="1"/>
          </p:cNvSpPr>
          <p:nvPr>
            <p:ph type="ctrTitle"/>
          </p:nvPr>
        </p:nvSpPr>
        <p:spPr>
          <a:xfrm>
            <a:off x="4240818" y="3579862"/>
            <a:ext cx="915900" cy="6965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/>
              <a:t>HVALA NA PAŽNJI</a:t>
            </a:r>
            <a:endParaRPr sz="1600" dirty="0"/>
          </a:p>
        </p:txBody>
      </p:sp>
      <p:sp>
        <p:nvSpPr>
          <p:cNvPr id="183" name="Google Shape;183;p35">
            <a:hlinkClick r:id="rId7" action="ppaction://hlinksldjump"/>
          </p:cNvPr>
          <p:cNvSpPr/>
          <p:nvPr/>
        </p:nvSpPr>
        <p:spPr>
          <a:xfrm rot="-5400000">
            <a:off x="4125666" y="3986063"/>
            <a:ext cx="194350" cy="237650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80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ractive Bulletin Board by Slidesgo">
  <a:themeElements>
    <a:clrScheme name="Simple Light">
      <a:dk1>
        <a:srgbClr val="000000"/>
      </a:dk1>
      <a:lt1>
        <a:srgbClr val="F3F3F3"/>
      </a:lt1>
      <a:dk2>
        <a:srgbClr val="EA9999"/>
      </a:dk2>
      <a:lt2>
        <a:srgbClr val="F3F3F3"/>
      </a:lt2>
      <a:accent1>
        <a:srgbClr val="93C47D"/>
      </a:accent1>
      <a:accent2>
        <a:srgbClr val="FFD966"/>
      </a:accent2>
      <a:accent3>
        <a:srgbClr val="EA9999"/>
      </a:accent3>
      <a:accent4>
        <a:srgbClr val="000000"/>
      </a:accent4>
      <a:accent5>
        <a:srgbClr val="F3F3F3"/>
      </a:accent5>
      <a:accent6>
        <a:srgbClr val="FFEE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171</Words>
  <Application>Microsoft Office PowerPoint</Application>
  <PresentationFormat>On-screen Show (16:9)</PresentationFormat>
  <Paragraphs>23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Architects Daughter</vt:lpstr>
      <vt:lpstr>Wingdings</vt:lpstr>
      <vt:lpstr>Catamaran</vt:lpstr>
      <vt:lpstr>Interactive Bulletin Board by Slidesgo</vt:lpstr>
      <vt:lpstr>Tajna uspješnog učenja – 2. dio</vt:lpstr>
      <vt:lpstr>1. ORGANIZACIJA UČENJA</vt:lpstr>
      <vt:lpstr>Plan učenja</vt:lpstr>
      <vt:lpstr>Sastavi svoj tjedni planer</vt:lpstr>
      <vt:lpstr>Kako izgleda dnevni planer?</vt:lpstr>
      <vt:lpstr>Sada probaj napraviti plan za sutrašnji dan</vt:lpstr>
      <vt:lpstr>Prostor utječe na koncentraciju učenika dok uči. Po mogućnosti učite na istom mjestu. Mjesto za učenje – osvijetljeno, prozračno, izolirano od buke, uredno. Na radnom stolu stoje samo materijali za učenje jednog nastavnog predmeta. Stolac udoban. Knjige i bilježnice stoje na određenom mjestu (polica, ladica…)</vt:lpstr>
      <vt:lpstr>Slijedi razmišljanje o koncentarciji za učenje…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Odgovornost i poštovanje prema vlastitom tijelu</dc:title>
  <dc:creator>IQ</dc:creator>
  <cp:lastModifiedBy>user</cp:lastModifiedBy>
  <cp:revision>22</cp:revision>
  <dcterms:modified xsi:type="dcterms:W3CDTF">2021-03-10T19:30:19Z</dcterms:modified>
</cp:coreProperties>
</file>