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29" y="1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3814-D520-490D-9C12-8A3F4C44226F}" type="datetimeFigureOut">
              <a:rPr lang="hr-HR" smtClean="0"/>
              <a:t>5.2.2021.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3DB2-A4EF-49E7-A16E-9D72657264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8532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3814-D520-490D-9C12-8A3F4C44226F}" type="datetimeFigureOut">
              <a:rPr lang="hr-HR" smtClean="0"/>
              <a:t>5.2.2021.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3DB2-A4EF-49E7-A16E-9D72657264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4037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3814-D520-490D-9C12-8A3F4C44226F}" type="datetimeFigureOut">
              <a:rPr lang="hr-HR" smtClean="0"/>
              <a:t>5.2.2021.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3DB2-A4EF-49E7-A16E-9D72657264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150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3814-D520-490D-9C12-8A3F4C44226F}" type="datetimeFigureOut">
              <a:rPr lang="hr-HR" smtClean="0"/>
              <a:t>5.2.2021.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3DB2-A4EF-49E7-A16E-9D72657264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5434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3814-D520-490D-9C12-8A3F4C44226F}" type="datetimeFigureOut">
              <a:rPr lang="hr-HR" smtClean="0"/>
              <a:t>5.2.2021.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3DB2-A4EF-49E7-A16E-9D72657264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904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3814-D520-490D-9C12-8A3F4C44226F}" type="datetimeFigureOut">
              <a:rPr lang="hr-HR" smtClean="0"/>
              <a:t>5.2.2021.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3DB2-A4EF-49E7-A16E-9D72657264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4866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3814-D520-490D-9C12-8A3F4C44226F}" type="datetimeFigureOut">
              <a:rPr lang="hr-HR" smtClean="0"/>
              <a:t>5.2.2021.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3DB2-A4EF-49E7-A16E-9D72657264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1578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3814-D520-490D-9C12-8A3F4C44226F}" type="datetimeFigureOut">
              <a:rPr lang="hr-HR" smtClean="0"/>
              <a:t>5.2.2021.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3DB2-A4EF-49E7-A16E-9D72657264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0770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3814-D520-490D-9C12-8A3F4C44226F}" type="datetimeFigureOut">
              <a:rPr lang="hr-HR" smtClean="0"/>
              <a:t>5.2.2021.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3DB2-A4EF-49E7-A16E-9D72657264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476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3814-D520-490D-9C12-8A3F4C44226F}" type="datetimeFigureOut">
              <a:rPr lang="hr-HR" smtClean="0"/>
              <a:t>5.2.2021.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3DB2-A4EF-49E7-A16E-9D72657264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764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53814-D520-490D-9C12-8A3F4C44226F}" type="datetimeFigureOut">
              <a:rPr lang="hr-HR" smtClean="0"/>
              <a:t>5.2.2021.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53DB2-A4EF-49E7-A16E-9D72657264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542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53814-D520-490D-9C12-8A3F4C44226F}" type="datetimeFigureOut">
              <a:rPr lang="hr-HR" smtClean="0"/>
              <a:t>5.2.2021.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53DB2-A4EF-49E7-A16E-9D72657264E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9918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40159"/>
          </a:xfrm>
        </p:spPr>
        <p:txBody>
          <a:bodyPr>
            <a:normAutofit/>
          </a:bodyPr>
          <a:lstStyle/>
          <a:p>
            <a:r>
              <a:rPr lang="hr-HR" sz="4000" dirty="0" smtClean="0"/>
              <a:t>Dani </a:t>
            </a:r>
            <a:r>
              <a:rPr lang="hr-HR" sz="4000" dirty="0" smtClean="0">
                <a:latin typeface="Calibri" panose="020F0502020204030204" pitchFamily="34" charset="0"/>
              </a:rPr>
              <a:t>medijske</a:t>
            </a:r>
            <a:r>
              <a:rPr lang="hr-HR" sz="4000" dirty="0" smtClean="0"/>
              <a:t> pismenosti 2020.</a:t>
            </a:r>
            <a:endParaRPr lang="hr-H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2348880"/>
            <a:ext cx="6512768" cy="3528392"/>
          </a:xfrm>
        </p:spPr>
        <p:txBody>
          <a:bodyPr>
            <a:normAutofit fontScale="32500" lnSpcReduction="20000"/>
          </a:bodyPr>
          <a:lstStyle/>
          <a:p>
            <a:r>
              <a:rPr lang="hr-HR" sz="7400" dirty="0">
                <a:latin typeface="Calibri" panose="020F0502020204030204" pitchFamily="34" charset="0"/>
              </a:rPr>
              <a:t>Poštivanje sebe i drugih u virtualnom </a:t>
            </a:r>
            <a:r>
              <a:rPr lang="hr-HR" sz="7400" dirty="0" smtClean="0">
                <a:latin typeface="Calibri" panose="020F0502020204030204" pitchFamily="34" charset="0"/>
              </a:rPr>
              <a:t>svijetu</a:t>
            </a:r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  <a:p>
            <a:r>
              <a:rPr lang="hr-HR" sz="5000" dirty="0" smtClean="0">
                <a:latin typeface="Calibri" panose="020F0502020204030204" pitchFamily="34" charset="0"/>
              </a:rPr>
              <a:t>Svjetlana Devčić, dipl.bibliotekar,</a:t>
            </a:r>
          </a:p>
          <a:p>
            <a:r>
              <a:rPr lang="hr-HR" sz="5000" dirty="0" smtClean="0">
                <a:latin typeface="Calibri" panose="020F0502020204030204" pitchFamily="34" charset="0"/>
              </a:rPr>
              <a:t>stručna suradnica mentorica</a:t>
            </a:r>
          </a:p>
          <a:p>
            <a:endParaRPr lang="hr-HR" sz="5000" dirty="0" smtClean="0">
              <a:latin typeface="Calibri" panose="020F0502020204030204" pitchFamily="34" charset="0"/>
            </a:endParaRPr>
          </a:p>
          <a:p>
            <a:r>
              <a:rPr lang="hr-HR" sz="5000" dirty="0" smtClean="0">
                <a:latin typeface="Calibri" panose="020F0502020204030204" pitchFamily="34" charset="0"/>
              </a:rPr>
              <a:t>Biljana Manin, dipl.pedagog, stručna</a:t>
            </a:r>
          </a:p>
          <a:p>
            <a:r>
              <a:rPr lang="hr-HR" sz="5000" dirty="0" smtClean="0">
                <a:latin typeface="Calibri" panose="020F0502020204030204" pitchFamily="34" charset="0"/>
              </a:rPr>
              <a:t>suradnica savjetnica</a:t>
            </a:r>
          </a:p>
          <a:p>
            <a:endParaRPr lang="hr-HR" sz="5000" dirty="0">
              <a:latin typeface="Calibri" panose="020F0502020204030204" pitchFamily="34" charset="0"/>
            </a:endParaRPr>
          </a:p>
          <a:p>
            <a:r>
              <a:rPr lang="hr-HR" sz="5000" dirty="0" smtClean="0">
                <a:latin typeface="Calibri" panose="020F0502020204030204" pitchFamily="34" charset="0"/>
              </a:rPr>
              <a:t>OŠ </a:t>
            </a:r>
            <a:r>
              <a:rPr lang="hr-HR" sz="5000" dirty="0" err="1" smtClean="0">
                <a:latin typeface="Calibri" panose="020F0502020204030204" pitchFamily="34" charset="0"/>
              </a:rPr>
              <a:t>Trnsko</a:t>
            </a:r>
            <a:endParaRPr lang="hr-HR" sz="5000" dirty="0" smtClean="0">
              <a:latin typeface="Calibri" panose="020F0502020204030204" pitchFamily="34" charset="0"/>
            </a:endParaRPr>
          </a:p>
          <a:p>
            <a:r>
              <a:rPr lang="hr-HR" sz="5000" smtClean="0">
                <a:latin typeface="Calibri" panose="020F0502020204030204" pitchFamily="34" charset="0"/>
              </a:rPr>
              <a:t>Zagreb, 1.4.2020.</a:t>
            </a:r>
            <a:endParaRPr lang="hr-HR" sz="5000" dirty="0" smtClean="0">
              <a:latin typeface="Calibri" panose="020F0502020204030204" pitchFamily="34" charset="0"/>
            </a:endParaRPr>
          </a:p>
          <a:p>
            <a:endParaRPr lang="hr-HR" sz="5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37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dirty="0" smtClean="0">
                <a:latin typeface="Calibri" panose="020F0502020204030204" pitchFamily="34" charset="0"/>
              </a:rPr>
              <a:t/>
            </a:r>
            <a:br>
              <a:rPr lang="hr-HR" sz="3200" dirty="0" smtClean="0">
                <a:latin typeface="Calibri" panose="020F0502020204030204" pitchFamily="34" charset="0"/>
              </a:rPr>
            </a:br>
            <a:r>
              <a:rPr lang="hr-HR" sz="3200" dirty="0">
                <a:latin typeface="Calibri" panose="020F0502020204030204" pitchFamily="34" charset="0"/>
              </a:rPr>
              <a:t/>
            </a:r>
            <a:br>
              <a:rPr lang="hr-HR" sz="3200" dirty="0">
                <a:latin typeface="Calibri" panose="020F0502020204030204" pitchFamily="34" charset="0"/>
              </a:rPr>
            </a:br>
            <a:r>
              <a:rPr lang="hr-HR" sz="3200" dirty="0" smtClean="0">
                <a:latin typeface="Calibri" panose="020F0502020204030204" pitchFamily="34" charset="0"/>
              </a:rPr>
              <a:t/>
            </a:r>
            <a:br>
              <a:rPr lang="hr-HR" sz="3200" dirty="0" smtClean="0">
                <a:latin typeface="Calibri" panose="020F0502020204030204" pitchFamily="34" charset="0"/>
              </a:rPr>
            </a:br>
            <a:r>
              <a:rPr lang="hr-HR" sz="3200" dirty="0" smtClean="0">
                <a:latin typeface="Calibri" panose="020F0502020204030204" pitchFamily="34" charset="0"/>
              </a:rPr>
              <a:t>Cilj:</a:t>
            </a:r>
            <a:r>
              <a:rPr lang="hr-HR" sz="3200" dirty="0">
                <a:latin typeface="Calibri" panose="020F0502020204030204" pitchFamily="34" charset="0"/>
              </a:rPr>
              <a:t/>
            </a:r>
            <a:br>
              <a:rPr lang="hr-HR" sz="3200" dirty="0">
                <a:latin typeface="Calibri" panose="020F0502020204030204" pitchFamily="34" charset="0"/>
              </a:rPr>
            </a:br>
            <a:endParaRPr lang="hr-HR" sz="32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rmAutofit/>
          </a:bodyPr>
          <a:lstStyle/>
          <a:p>
            <a:r>
              <a:rPr lang="hr-HR" sz="2400" dirty="0" smtClean="0">
                <a:latin typeface="Calibri" panose="020F0502020204030204" pitchFamily="34" charset="0"/>
              </a:rPr>
              <a:t>osvijestiti pravila lijepoga ponašanja i komuniciranja na internetu </a:t>
            </a:r>
          </a:p>
          <a:p>
            <a:r>
              <a:rPr lang="pl-PL" sz="2400" dirty="0" smtClean="0">
                <a:latin typeface="Calibri" panose="020F0502020204030204" pitchFamily="34" charset="0"/>
              </a:rPr>
              <a:t>prepoznati </a:t>
            </a:r>
            <a:r>
              <a:rPr lang="pl-PL" sz="2400" dirty="0">
                <a:latin typeface="Calibri" panose="020F0502020204030204" pitchFamily="34" charset="0"/>
              </a:rPr>
              <a:t>i </a:t>
            </a:r>
            <a:r>
              <a:rPr lang="pl-PL" sz="2400" dirty="0" smtClean="0">
                <a:latin typeface="Calibri" panose="020F0502020204030204" pitchFamily="34" charset="0"/>
              </a:rPr>
              <a:t>poštovati </a:t>
            </a:r>
            <a:r>
              <a:rPr lang="pl-PL" sz="2400" dirty="0">
                <a:latin typeface="Calibri" panose="020F0502020204030204" pitchFamily="34" charset="0"/>
              </a:rPr>
              <a:t>licencije korištenja te autorsko pravo</a:t>
            </a:r>
            <a:endParaRPr lang="hr-HR" sz="24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07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Calibri" panose="020F0502020204030204" pitchFamily="34" charset="0"/>
              </a:rPr>
              <a:t>Pravila lijepog ponašanja</a:t>
            </a:r>
            <a:endParaRPr lang="hr-HR" sz="32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algn="just"/>
            <a:r>
              <a:rPr lang="vi-VN" sz="2000" dirty="0" smtClean="0">
                <a:latin typeface="Calibri" panose="020F0502020204030204" pitchFamily="34" charset="0"/>
              </a:rPr>
              <a:t>Izbjegavajte korištenje velikih tiskanih slova jer u virtualnoj komunikaciji ona podrazumijevaju da ste ljuti te da na nekoga podižete glas ili vičete. </a:t>
            </a:r>
            <a:endParaRPr lang="hr-HR" sz="2000" dirty="0" smtClean="0">
              <a:latin typeface="Calibri" panose="020F0502020204030204" pitchFamily="34" charset="0"/>
            </a:endParaRPr>
          </a:p>
          <a:p>
            <a:pPr algn="just"/>
            <a:endParaRPr lang="hr-HR" sz="2000" dirty="0" smtClean="0">
              <a:latin typeface="Calibri" panose="020F0502020204030204" pitchFamily="34" charset="0"/>
            </a:endParaRPr>
          </a:p>
          <a:p>
            <a:pPr algn="just"/>
            <a:r>
              <a:rPr lang="vi-VN" sz="2000" dirty="0" smtClean="0">
                <a:latin typeface="Calibri" panose="020F0502020204030204" pitchFamily="34" charset="0"/>
              </a:rPr>
              <a:t>Nemojte psovati i koristiti druge neprimjerene vulgarne izraze.</a:t>
            </a:r>
            <a:endParaRPr lang="hr-HR" sz="20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hr-HR" sz="2000" dirty="0" smtClean="0">
              <a:latin typeface="Calibri" panose="020F0502020204030204" pitchFamily="34" charset="0"/>
            </a:endParaRPr>
          </a:p>
          <a:p>
            <a:pPr algn="just"/>
            <a:r>
              <a:rPr lang="vi-VN" sz="2000" dirty="0" smtClean="0">
                <a:latin typeface="Calibri" panose="020F0502020204030204" pitchFamily="34" charset="0"/>
              </a:rPr>
              <a:t>Razmislite prije nego odgovorite na poruke u ljutnji, kasnije bi vam moglo biti žao. </a:t>
            </a:r>
            <a:endParaRPr lang="hr-HR" sz="2000" dirty="0" smtClean="0">
              <a:latin typeface="Calibri" panose="020F0502020204030204" pitchFamily="34" charset="0"/>
            </a:endParaRPr>
          </a:p>
          <a:p>
            <a:pPr algn="just"/>
            <a:endParaRPr lang="hr-HR" sz="2000" dirty="0">
              <a:latin typeface="Calibri" panose="020F0502020204030204" pitchFamily="34" charset="0"/>
            </a:endParaRPr>
          </a:p>
          <a:p>
            <a:pPr algn="just"/>
            <a:r>
              <a:rPr lang="hr-HR" sz="2000" dirty="0" smtClean="0">
                <a:latin typeface="Calibri" panose="020F0502020204030204" pitchFamily="34" charset="0"/>
              </a:rPr>
              <a:t>Ne objavljujte svoje fotografije ili informacije o sebi koje ne biste  voljeli</a:t>
            </a:r>
          </a:p>
          <a:p>
            <a:pPr marL="0" indent="0" algn="just">
              <a:buNone/>
            </a:pPr>
            <a:r>
              <a:rPr lang="hr-HR" sz="2000" dirty="0">
                <a:latin typeface="Calibri" panose="020F0502020204030204" pitchFamily="34" charset="0"/>
              </a:rPr>
              <a:t> </a:t>
            </a:r>
            <a:r>
              <a:rPr lang="hr-HR" sz="2000" dirty="0" smtClean="0">
                <a:latin typeface="Calibri" panose="020F0502020204030204" pitchFamily="34" charset="0"/>
              </a:rPr>
              <a:t>     da vide drugi. </a:t>
            </a:r>
          </a:p>
          <a:p>
            <a:pPr marL="0" indent="0" algn="just">
              <a:buNone/>
            </a:pPr>
            <a:endParaRPr lang="hr-HR" sz="2000" dirty="0" smtClean="0">
              <a:latin typeface="Calibri" panose="020F0502020204030204" pitchFamily="34" charset="0"/>
            </a:endParaRPr>
          </a:p>
          <a:p>
            <a:pPr algn="just"/>
            <a:r>
              <a:rPr lang="hr-HR" sz="2000" dirty="0" smtClean="0">
                <a:latin typeface="Calibri" panose="020F0502020204030204" pitchFamily="34" charset="0"/>
              </a:rPr>
              <a:t>Ne objavljujte fotografije ili informacije o drugim osobama na internetu prije nego što dobijete njihovo dopuštenje. </a:t>
            </a:r>
          </a:p>
          <a:p>
            <a:pPr algn="just"/>
            <a:endParaRPr lang="hr-HR" sz="20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13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836613"/>
            <a:ext cx="8064896" cy="536098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hr-HR" sz="2000" dirty="0" smtClean="0">
                <a:latin typeface="Calibri" panose="020F0502020204030204" pitchFamily="34" charset="0"/>
              </a:rPr>
              <a:t>N</a:t>
            </a:r>
            <a:r>
              <a:rPr lang="vi-VN" sz="2000" dirty="0" smtClean="0">
                <a:latin typeface="Calibri" panose="020F0502020204030204" pitchFamily="34" charset="0"/>
              </a:rPr>
              <a:t>e objavljujte osobne podatke. </a:t>
            </a:r>
            <a:endParaRPr lang="hr-HR" sz="2000" dirty="0" smtClean="0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endParaRPr lang="hr-HR" sz="2000" dirty="0" smtClean="0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vi-VN" sz="2000" dirty="0" smtClean="0">
                <a:latin typeface="Calibri" panose="020F0502020204030204" pitchFamily="34" charset="0"/>
              </a:rPr>
              <a:t>Ne sudjelujte u tuđim prepirkama i svađama, osobito u onima u kojima se ponižava i vrijeđa druge. </a:t>
            </a:r>
            <a:endParaRPr lang="hr-HR" sz="2000" dirty="0" smtClean="0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endParaRPr lang="hr-HR" sz="2000" dirty="0" smtClean="0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vi-VN" sz="2000" dirty="0" smtClean="0">
                <a:latin typeface="Calibri" panose="020F0502020204030204" pitchFamily="34" charset="0"/>
              </a:rPr>
              <a:t>Ne potičite sami takve rasprave niti se ne obračunavajte s osobama koje vam nisu drage preko interneta.</a:t>
            </a:r>
            <a:endParaRPr lang="hr-HR" sz="2000" dirty="0" smtClean="0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endParaRPr lang="hr-HR" sz="2000" dirty="0" smtClean="0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vi-VN" sz="2000" dirty="0" smtClean="0">
                <a:latin typeface="Calibri" panose="020F0502020204030204" pitchFamily="34" charset="0"/>
              </a:rPr>
              <a:t>Privatne razgovore i rasprave vodite preko privatnih poruka</a:t>
            </a:r>
            <a:r>
              <a:rPr lang="hr-HR" sz="2000" dirty="0" smtClean="0">
                <a:latin typeface="Calibri" panose="020F0502020204030204" pitchFamily="34" charset="0"/>
              </a:rPr>
              <a:t>.</a:t>
            </a:r>
          </a:p>
          <a:p>
            <a:pPr marL="0" indent="0">
              <a:lnSpc>
                <a:spcPct val="120000"/>
              </a:lnSpc>
              <a:buNone/>
            </a:pPr>
            <a:endParaRPr lang="hr-HR" sz="2000" dirty="0" smtClean="0">
              <a:latin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vi-VN" sz="2000" dirty="0" smtClean="0">
                <a:latin typeface="Calibri" panose="020F0502020204030204" pitchFamily="34" charset="0"/>
              </a:rPr>
              <a:t>Prilikom preuzimanja i objave sadržaja s interneta, uvijek navedite izvor i na taj način poštujte autorstvo drugih.</a:t>
            </a:r>
            <a:endParaRPr lang="hr-HR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22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>
                <a:latin typeface="Calibri" panose="020F0502020204030204" pitchFamily="34" charset="0"/>
              </a:rPr>
              <a:t>Zakon o autorskim i srodnim pravima </a:t>
            </a:r>
            <a:endParaRPr lang="hr-HR" sz="3200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dirty="0" smtClean="0">
                <a:latin typeface="Calibri" panose="020F0502020204030204" pitchFamily="34" charset="0"/>
              </a:rPr>
              <a:t>Film, knjiga, strip i slika ne mogu nastati a da netko nije stvarao i radio na tome.</a:t>
            </a:r>
          </a:p>
          <a:p>
            <a:r>
              <a:rPr lang="hr-HR" sz="2000" dirty="0" smtClean="0">
                <a:latin typeface="Calibri" panose="020F0502020204030204" pitchFamily="34" charset="0"/>
              </a:rPr>
              <a:t>Rezultat toga stvaralačkog rada naziva se autorsko djelo, nad kojim njegov autor stječe autorsko pravo.</a:t>
            </a:r>
          </a:p>
          <a:p>
            <a:r>
              <a:rPr lang="hr-HR" sz="2000" dirty="0" smtClean="0">
                <a:latin typeface="Calibri" panose="020F0502020204030204" pitchFamily="34" charset="0"/>
              </a:rPr>
              <a:t>Prilikom izrade prezentacija, preuzimanja fotografija, crteža i slično vodite računa o sljedećem: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400" dirty="0" smtClean="0">
                <a:latin typeface="Calibri" panose="020F0502020204030204" pitchFamily="34" charset="0"/>
              </a:rPr>
              <a:t> </a:t>
            </a:r>
            <a:r>
              <a:rPr lang="hr-HR" sz="2000" dirty="0" smtClean="0">
                <a:latin typeface="Calibri" panose="020F0502020204030204" pitchFamily="34" charset="0"/>
              </a:rPr>
              <a:t>simbol  </a:t>
            </a:r>
            <a:r>
              <a:rPr lang="hr-HR" sz="2000" dirty="0">
                <a:latin typeface="Calibri" panose="020F0502020204030204" pitchFamily="34" charset="0"/>
              </a:rPr>
              <a:t>© </a:t>
            </a:r>
            <a:r>
              <a:rPr lang="hr-HR" sz="2000" dirty="0" smtClean="0">
                <a:latin typeface="Calibri" panose="020F0502020204030204" pitchFamily="34" charset="0"/>
              </a:rPr>
              <a:t>(potječe </a:t>
            </a:r>
            <a:r>
              <a:rPr lang="hr-HR" sz="2000" dirty="0">
                <a:latin typeface="Calibri" panose="020F0502020204030204" pitchFamily="34" charset="0"/>
              </a:rPr>
              <a:t>od engleske riječi </a:t>
            </a:r>
            <a:r>
              <a:rPr lang="hr-HR" sz="2000" dirty="0" smtClean="0">
                <a:latin typeface="Calibri" panose="020F0502020204030204" pitchFamily="34" charset="0"/>
              </a:rPr>
              <a:t>Copyright), i njime se</a:t>
            </a:r>
          </a:p>
          <a:p>
            <a:pPr marL="0" indent="0">
              <a:buNone/>
            </a:pPr>
            <a:r>
              <a:rPr lang="hr-HR" sz="2000" dirty="0">
                <a:latin typeface="Calibri" panose="020F0502020204030204" pitchFamily="34" charset="0"/>
              </a:rPr>
              <a:t>       </a:t>
            </a:r>
            <a:r>
              <a:rPr lang="hr-HR" sz="2000" dirty="0" smtClean="0">
                <a:latin typeface="Calibri" panose="020F0502020204030204" pitchFamily="34" charset="0"/>
              </a:rPr>
              <a:t>upozorava </a:t>
            </a:r>
            <a:r>
              <a:rPr lang="hr-HR" sz="2000" dirty="0">
                <a:latin typeface="Calibri" panose="020F0502020204030204" pitchFamily="34" charset="0"/>
              </a:rPr>
              <a:t>da je </a:t>
            </a:r>
            <a:r>
              <a:rPr lang="hr-HR" sz="2000" dirty="0" smtClean="0">
                <a:latin typeface="Calibri" panose="020F0502020204030204" pitchFamily="34" charset="0"/>
              </a:rPr>
              <a:t>neko </a:t>
            </a:r>
            <a:r>
              <a:rPr lang="hr-HR" sz="2000" dirty="0">
                <a:latin typeface="Calibri" panose="020F0502020204030204" pitchFamily="34" charset="0"/>
              </a:rPr>
              <a:t>djelo zaštićeno autorskim </a:t>
            </a:r>
            <a:r>
              <a:rPr lang="hr-HR" sz="2000" dirty="0" smtClean="0">
                <a:latin typeface="Calibri" panose="020F0502020204030204" pitchFamily="34" charset="0"/>
              </a:rPr>
              <a:t>pravom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Calibri" panose="020F0502020204030204" pitchFamily="34" charset="0"/>
              </a:rPr>
              <a:t> najbolje je potražiti simbol CC  (CC licenca - davanje odobrenja za uporabu autorskog djela bez autorske naknade uz određenje uvjete)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latin typeface="Calibri" panose="020F0502020204030204" pitchFamily="34" charset="0"/>
              </a:rPr>
              <a:t>Kod fotografija i ilustracija prije preuzimanja ako želite biti upoznati s pravima korištenja, odaberite kategoriju Alati i podkategoriju Prava korištenja</a:t>
            </a:r>
          </a:p>
        </p:txBody>
      </p:sp>
    </p:spTree>
    <p:extLst>
      <p:ext uri="{BB962C8B-B14F-4D97-AF65-F5344CB8AC3E}">
        <p14:creationId xmlns:p14="http://schemas.microsoft.com/office/powerpoint/2010/main" val="2589767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Popis literature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200" dirty="0" smtClean="0">
                <a:latin typeface="Calibri" panose="020F0502020204030204" pitchFamily="34" charset="0"/>
              </a:rPr>
              <a:t>-Hrvatski </a:t>
            </a:r>
            <a:r>
              <a:rPr lang="hr-HR" sz="2200" dirty="0">
                <a:latin typeface="Calibri" panose="020F0502020204030204" pitchFamily="34" charset="0"/>
              </a:rPr>
              <a:t>pravopis. 2013. Institut za hrvatski jezik i jezikoslovlje. Zagreb.</a:t>
            </a:r>
          </a:p>
          <a:p>
            <a:pPr marL="0" indent="0">
              <a:buNone/>
            </a:pPr>
            <a:r>
              <a:rPr lang="pl-PL" sz="2200" dirty="0" smtClean="0">
                <a:latin typeface="Calibri" panose="020F0502020204030204" pitchFamily="34" charset="0"/>
              </a:rPr>
              <a:t>-Zakon </a:t>
            </a:r>
            <a:r>
              <a:rPr lang="pl-PL" sz="2200" dirty="0">
                <a:latin typeface="Calibri" panose="020F0502020204030204" pitchFamily="34" charset="0"/>
              </a:rPr>
              <a:t>o autorskom pravu i srodnim pravima. 2003. URL:</a:t>
            </a:r>
          </a:p>
          <a:p>
            <a:pPr marL="0" indent="0">
              <a:buNone/>
            </a:pPr>
            <a:r>
              <a:rPr lang="pl-PL" sz="2200" dirty="0" smtClean="0">
                <a:latin typeface="Calibri" panose="020F0502020204030204" pitchFamily="34" charset="0"/>
              </a:rPr>
              <a:t>http://www.zakon.hr/z/106/Zakon-o-autorskom-pravu-i-srodnim-pravima</a:t>
            </a:r>
            <a:r>
              <a:rPr lang="pl-PL" sz="2200" dirty="0">
                <a:latin typeface="Calibri" panose="020F0502020204030204" pitchFamily="34" charset="0"/>
              </a:rPr>
              <a:t>. (pristupljeno </a:t>
            </a:r>
            <a:r>
              <a:rPr lang="pl-PL" sz="2200" dirty="0" smtClean="0">
                <a:latin typeface="Calibri" panose="020F0502020204030204" pitchFamily="34" charset="0"/>
              </a:rPr>
              <a:t>1.4.2020</a:t>
            </a:r>
            <a:r>
              <a:rPr lang="pl-PL" sz="2200" dirty="0">
                <a:latin typeface="Calibri" panose="020F0502020204030204" pitchFamily="34" charset="0"/>
              </a:rPr>
              <a:t>.)</a:t>
            </a:r>
          </a:p>
          <a:p>
            <a:pPr marL="0" indent="0">
              <a:buNone/>
            </a:pPr>
            <a:r>
              <a:rPr lang="pl-PL" sz="2200" dirty="0" smtClean="0">
                <a:latin typeface="Calibri" panose="020F0502020204030204" pitchFamily="34" charset="0"/>
              </a:rPr>
              <a:t>-https</a:t>
            </a:r>
            <a:r>
              <a:rPr lang="pl-PL" sz="2200" dirty="0">
                <a:latin typeface="Calibri" panose="020F0502020204030204" pitchFamily="34" charset="0"/>
              </a:rPr>
              <a:t>://www.medijskapismenost.hr/</a:t>
            </a:r>
            <a:endParaRPr lang="pl-PL" sz="22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200" dirty="0" smtClean="0">
                <a:latin typeface="Calibri" panose="020F0502020204030204" pitchFamily="34" charset="0"/>
              </a:rPr>
              <a:t>      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08505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1E45DDC70B3F4CB7D93E3D9C5BE227" ma:contentTypeVersion="6" ma:contentTypeDescription="Stvaranje novog dokumenta." ma:contentTypeScope="" ma:versionID="bf881b7037c2a3799888b896ccdb1ba4">
  <xsd:schema xmlns:xsd="http://www.w3.org/2001/XMLSchema" xmlns:xs="http://www.w3.org/2001/XMLSchema" xmlns:p="http://schemas.microsoft.com/office/2006/metadata/properties" xmlns:ns2="64a39961-3285-4b83-ab38-a53665f7c43d" targetNamespace="http://schemas.microsoft.com/office/2006/metadata/properties" ma:root="true" ma:fieldsID="0a12e518501543eaedd00ead5728620b" ns2:_="">
    <xsd:import namespace="64a39961-3285-4b83-ab38-a53665f7c4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39961-3285-4b83-ab38-a53665f7c4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434911C-9886-4F51-A569-6C975373E60F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  <ds:schemaRef ds:uri="64a39961-3285-4b83-ab38-a53665f7c43d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0A91C20-B0E2-4CBD-BF7D-FA41BC62F5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a39961-3285-4b83-ab38-a53665f7c4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BBB6B82-2262-4F58-BFF1-EB447FD9E1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Words>374</Words>
  <Application>Microsoft Office PowerPoint</Application>
  <PresentationFormat>Prikaz na zaslonu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Office Theme</vt:lpstr>
      <vt:lpstr>Dani medijske pismenosti 2020.</vt:lpstr>
      <vt:lpstr>   Cilj: </vt:lpstr>
      <vt:lpstr>Pravila lijepog ponašanja</vt:lpstr>
      <vt:lpstr>PowerPointova prezentacija</vt:lpstr>
      <vt:lpstr>Zakon o autorskim i srodnim pravima </vt:lpstr>
      <vt:lpstr>Popis literature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Poštivaj sebe i druge u virtualnom svijetu</dc:title>
  <dc:creator>Korisnik</dc:creator>
  <cp:lastModifiedBy>Knižnica</cp:lastModifiedBy>
  <cp:revision>22</cp:revision>
  <dcterms:created xsi:type="dcterms:W3CDTF">2020-03-31T18:22:49Z</dcterms:created>
  <dcterms:modified xsi:type="dcterms:W3CDTF">2021-02-05T08:17:52Z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0x010100D31E45DDC70B3F4CB7D93E3D9C5BE227</vt:lpwstr>
  </property>
</Properties>
</file>