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notesMasterIdLst>
    <p:notesMasterId r:id="rId36"/>
  </p:notesMasterIdLst>
  <p:sldIdLst>
    <p:sldId id="256" r:id="rId2"/>
    <p:sldId id="294" r:id="rId3"/>
    <p:sldId id="257" r:id="rId4"/>
    <p:sldId id="258" r:id="rId5"/>
    <p:sldId id="259" r:id="rId6"/>
    <p:sldId id="260" r:id="rId7"/>
    <p:sldId id="261" r:id="rId8"/>
    <p:sldId id="263" r:id="rId9"/>
    <p:sldId id="300" r:id="rId10"/>
    <p:sldId id="301" r:id="rId11"/>
    <p:sldId id="303" r:id="rId12"/>
    <p:sldId id="304" r:id="rId13"/>
    <p:sldId id="262" r:id="rId14"/>
    <p:sldId id="317" r:id="rId15"/>
    <p:sldId id="318" r:id="rId16"/>
    <p:sldId id="309" r:id="rId17"/>
    <p:sldId id="319" r:id="rId18"/>
    <p:sldId id="320" r:id="rId19"/>
    <p:sldId id="321" r:id="rId20"/>
    <p:sldId id="305" r:id="rId21"/>
    <p:sldId id="322" r:id="rId22"/>
    <p:sldId id="334" r:id="rId23"/>
    <p:sldId id="285" r:id="rId24"/>
    <p:sldId id="288" r:id="rId25"/>
    <p:sldId id="289" r:id="rId26"/>
    <p:sldId id="314" r:id="rId27"/>
    <p:sldId id="329" r:id="rId28"/>
    <p:sldId id="330" r:id="rId29"/>
    <p:sldId id="331" r:id="rId30"/>
    <p:sldId id="332" r:id="rId31"/>
    <p:sldId id="326" r:id="rId32"/>
    <p:sldId id="327" r:id="rId33"/>
    <p:sldId id="328" r:id="rId34"/>
    <p:sldId id="316" r:id="rId3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9D3932-A748-4D72-A521-5BB4194F3130}" type="doc">
      <dgm:prSet loTypeId="urn:microsoft.com/office/officeart/2005/8/layout/funnel1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3D5BBB7-527F-4901-B15B-3A42616E210A}">
      <dgm:prSet phldrT="[Tekst]" custT="1"/>
      <dgm:spPr/>
      <dgm:t>
        <a:bodyPr/>
        <a:lstStyle/>
        <a:p>
          <a:r>
            <a:rPr lang="hr-HR" sz="2000" b="1" dirty="0" smtClean="0">
              <a:solidFill>
                <a:schemeClr val="bg1"/>
              </a:solidFill>
            </a:rPr>
            <a:t>Zajednički element</a:t>
          </a:r>
          <a:endParaRPr lang="hr-HR" sz="2000" b="1" dirty="0">
            <a:solidFill>
              <a:schemeClr val="bg1"/>
            </a:solidFill>
          </a:endParaRPr>
        </a:p>
      </dgm:t>
    </dgm:pt>
    <dgm:pt modelId="{687DD788-74F2-4786-B764-7752F3DC502C}" type="parTrans" cxnId="{7B728773-1F2D-422E-89BA-239F00D60165}">
      <dgm:prSet/>
      <dgm:spPr/>
      <dgm:t>
        <a:bodyPr/>
        <a:lstStyle/>
        <a:p>
          <a:endParaRPr lang="hr-HR"/>
        </a:p>
      </dgm:t>
    </dgm:pt>
    <dgm:pt modelId="{0DE74FA4-9109-49F7-8EEF-69C7F4D6A685}" type="sibTrans" cxnId="{7B728773-1F2D-422E-89BA-239F00D60165}">
      <dgm:prSet/>
      <dgm:spPr/>
      <dgm:t>
        <a:bodyPr/>
        <a:lstStyle/>
        <a:p>
          <a:endParaRPr lang="hr-HR"/>
        </a:p>
      </dgm:t>
    </dgm:pt>
    <dgm:pt modelId="{3D978B52-5C78-412A-A71B-4D025F0CAD37}">
      <dgm:prSet phldrT="[Tekst]"/>
      <dgm:spPr/>
      <dgm:t>
        <a:bodyPr/>
        <a:lstStyle/>
        <a:p>
          <a:r>
            <a:rPr lang="hr-HR" b="1" dirty="0" smtClean="0">
              <a:solidFill>
                <a:schemeClr val="bg1"/>
              </a:solidFill>
            </a:rPr>
            <a:t>Poseban element</a:t>
          </a:r>
          <a:endParaRPr lang="hr-HR" b="1" dirty="0">
            <a:solidFill>
              <a:schemeClr val="bg1"/>
            </a:solidFill>
          </a:endParaRPr>
        </a:p>
      </dgm:t>
    </dgm:pt>
    <dgm:pt modelId="{E1D52F8A-9302-42D3-97E7-7E661BD4C238}" type="parTrans" cxnId="{20E19D18-66D8-4A4E-AF41-9CEA3D52E78D}">
      <dgm:prSet/>
      <dgm:spPr/>
      <dgm:t>
        <a:bodyPr/>
        <a:lstStyle/>
        <a:p>
          <a:endParaRPr lang="hr-HR"/>
        </a:p>
      </dgm:t>
    </dgm:pt>
    <dgm:pt modelId="{6C939DB1-C24B-431B-A024-C76955E03498}" type="sibTrans" cxnId="{20E19D18-66D8-4A4E-AF41-9CEA3D52E78D}">
      <dgm:prSet/>
      <dgm:spPr/>
      <dgm:t>
        <a:bodyPr/>
        <a:lstStyle/>
        <a:p>
          <a:endParaRPr lang="hr-HR"/>
        </a:p>
      </dgm:t>
    </dgm:pt>
    <dgm:pt modelId="{0DCC993F-9927-4696-A428-0855F99E407D}">
      <dgm:prSet phldrT="[Tekst]"/>
      <dgm:spPr/>
      <dgm:t>
        <a:bodyPr/>
        <a:lstStyle/>
        <a:p>
          <a:r>
            <a:rPr lang="hr-HR" b="1" dirty="0" smtClean="0">
              <a:solidFill>
                <a:schemeClr val="bg1"/>
              </a:solidFill>
            </a:rPr>
            <a:t>Dodatni element</a:t>
          </a:r>
          <a:endParaRPr lang="hr-HR" b="1" dirty="0">
            <a:solidFill>
              <a:schemeClr val="bg1"/>
            </a:solidFill>
          </a:endParaRPr>
        </a:p>
      </dgm:t>
    </dgm:pt>
    <dgm:pt modelId="{1AC4F1D0-3204-4F1E-8D60-D2A9A6C45185}" type="parTrans" cxnId="{5109AF5B-A9B5-424D-BF36-00306416C99C}">
      <dgm:prSet/>
      <dgm:spPr/>
      <dgm:t>
        <a:bodyPr/>
        <a:lstStyle/>
        <a:p>
          <a:endParaRPr lang="hr-HR"/>
        </a:p>
      </dgm:t>
    </dgm:pt>
    <dgm:pt modelId="{1FE1E337-D4BE-4BB1-9BC7-A0F5AAB85717}" type="sibTrans" cxnId="{5109AF5B-A9B5-424D-BF36-00306416C99C}">
      <dgm:prSet/>
      <dgm:spPr/>
      <dgm:t>
        <a:bodyPr/>
        <a:lstStyle/>
        <a:p>
          <a:endParaRPr lang="hr-HR"/>
        </a:p>
      </dgm:t>
    </dgm:pt>
    <dgm:pt modelId="{FCB3E2F2-57BF-4AE4-88D7-A9965BE4F72A}">
      <dgm:prSet phldrT="[Tekst]"/>
      <dgm:spPr/>
      <dgm:t>
        <a:bodyPr/>
        <a:lstStyle/>
        <a:p>
          <a:r>
            <a:rPr lang="hr-HR" dirty="0" smtClean="0"/>
            <a:t>Što se sve vrednuje i boduje za upis?</a:t>
          </a:r>
          <a:endParaRPr lang="hr-HR" dirty="0"/>
        </a:p>
      </dgm:t>
    </dgm:pt>
    <dgm:pt modelId="{5D29BB53-2124-475C-B511-D7B5D7AD881A}" type="parTrans" cxnId="{04B7E9DB-75B7-4DD2-84E4-E6E03D121C33}">
      <dgm:prSet/>
      <dgm:spPr/>
      <dgm:t>
        <a:bodyPr/>
        <a:lstStyle/>
        <a:p>
          <a:endParaRPr lang="hr-HR"/>
        </a:p>
      </dgm:t>
    </dgm:pt>
    <dgm:pt modelId="{9EA943BE-AD81-4CD5-A789-392EA2E6858C}" type="sibTrans" cxnId="{04B7E9DB-75B7-4DD2-84E4-E6E03D121C33}">
      <dgm:prSet/>
      <dgm:spPr/>
      <dgm:t>
        <a:bodyPr/>
        <a:lstStyle/>
        <a:p>
          <a:endParaRPr lang="hr-HR"/>
        </a:p>
      </dgm:t>
    </dgm:pt>
    <dgm:pt modelId="{90BB23C4-A075-4762-BA35-FF54E22102E8}" type="pres">
      <dgm:prSet presAssocID="{C49D3932-A748-4D72-A521-5BB4194F313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30050F3-D9A4-43ED-9383-1B458E0E98C0}" type="pres">
      <dgm:prSet presAssocID="{C49D3932-A748-4D72-A521-5BB4194F3130}" presName="ellipse" presStyleLbl="trBgShp" presStyleIdx="0" presStyleCnt="1"/>
      <dgm:spPr/>
    </dgm:pt>
    <dgm:pt modelId="{91B37307-878B-4F21-854C-071BF4E186AE}" type="pres">
      <dgm:prSet presAssocID="{C49D3932-A748-4D72-A521-5BB4194F3130}" presName="arrow1" presStyleLbl="fgShp" presStyleIdx="0" presStyleCnt="1"/>
      <dgm:spPr/>
    </dgm:pt>
    <dgm:pt modelId="{4770509E-DBDE-4368-AD40-DF56C2C55174}" type="pres">
      <dgm:prSet presAssocID="{C49D3932-A748-4D72-A521-5BB4194F3130}" presName="rectangle" presStyleLbl="revTx" presStyleIdx="0" presStyleCnt="1" custScaleX="26119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FA8B9FD-A089-4922-B462-9546E924F4B6}" type="pres">
      <dgm:prSet presAssocID="{3D978B52-5C78-412A-A71B-4D025F0CAD37}" presName="item1" presStyleLbl="node1" presStyleIdx="0" presStyleCnt="3" custScaleX="152229" custScaleY="114837" custLinFactNeighborX="2054" custLinFactNeighborY="3158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DC2400B-0A81-4836-9BEF-8E375F72B5E8}" type="pres">
      <dgm:prSet presAssocID="{0DCC993F-9927-4696-A428-0855F99E407D}" presName="item2" presStyleLbl="node1" presStyleIdx="1" presStyleCnt="3" custScaleX="160497" custScaleY="126983" custLinFactNeighborX="-29674" custLinFactNeighborY="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6A05D4C-D9EA-4518-8FD4-812267AC3474}" type="pres">
      <dgm:prSet presAssocID="{FCB3E2F2-57BF-4AE4-88D7-A9965BE4F72A}" presName="item3" presStyleLbl="node1" presStyleIdx="2" presStyleCnt="3" custScaleX="198862" custScaleY="141711" custLinFactNeighborX="72748" custLinFactNeighborY="326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DB81EC7-4BBE-46A5-ACC3-0F1EB532EED4}" type="pres">
      <dgm:prSet presAssocID="{C49D3932-A748-4D72-A521-5BB4194F3130}" presName="funnel" presStyleLbl="trAlignAcc1" presStyleIdx="0" presStyleCnt="1" custScaleX="166653" custScaleY="133517"/>
      <dgm:spPr/>
    </dgm:pt>
  </dgm:ptLst>
  <dgm:cxnLst>
    <dgm:cxn modelId="{5B995605-3886-4CA2-983C-1656F1CDEA90}" type="presOf" srcId="{D3D5BBB7-527F-4901-B15B-3A42616E210A}" destId="{06A05D4C-D9EA-4518-8FD4-812267AC3474}" srcOrd="0" destOrd="0" presId="urn:microsoft.com/office/officeart/2005/8/layout/funnel1"/>
    <dgm:cxn modelId="{455FE995-F62A-4807-A70D-72A1AD788F0D}" type="presOf" srcId="{C49D3932-A748-4D72-A521-5BB4194F3130}" destId="{90BB23C4-A075-4762-BA35-FF54E22102E8}" srcOrd="0" destOrd="0" presId="urn:microsoft.com/office/officeart/2005/8/layout/funnel1"/>
    <dgm:cxn modelId="{6433B5E3-1F84-48E5-AE56-F136B8E8D29D}" type="presOf" srcId="{FCB3E2F2-57BF-4AE4-88D7-A9965BE4F72A}" destId="{4770509E-DBDE-4368-AD40-DF56C2C55174}" srcOrd="0" destOrd="0" presId="urn:microsoft.com/office/officeart/2005/8/layout/funnel1"/>
    <dgm:cxn modelId="{5109AF5B-A9B5-424D-BF36-00306416C99C}" srcId="{C49D3932-A748-4D72-A521-5BB4194F3130}" destId="{0DCC993F-9927-4696-A428-0855F99E407D}" srcOrd="2" destOrd="0" parTransId="{1AC4F1D0-3204-4F1E-8D60-D2A9A6C45185}" sibTransId="{1FE1E337-D4BE-4BB1-9BC7-A0F5AAB85717}"/>
    <dgm:cxn modelId="{680163D0-4A95-4ACB-B8B0-D03EDCB0CA2C}" type="presOf" srcId="{0DCC993F-9927-4696-A428-0855F99E407D}" destId="{4FA8B9FD-A089-4922-B462-9546E924F4B6}" srcOrd="0" destOrd="0" presId="urn:microsoft.com/office/officeart/2005/8/layout/funnel1"/>
    <dgm:cxn modelId="{FF319029-B4C6-4FF3-A763-43F5BBB03240}" type="presOf" srcId="{3D978B52-5C78-412A-A71B-4D025F0CAD37}" destId="{1DC2400B-0A81-4836-9BEF-8E375F72B5E8}" srcOrd="0" destOrd="0" presId="urn:microsoft.com/office/officeart/2005/8/layout/funnel1"/>
    <dgm:cxn modelId="{20E19D18-66D8-4A4E-AF41-9CEA3D52E78D}" srcId="{C49D3932-A748-4D72-A521-5BB4194F3130}" destId="{3D978B52-5C78-412A-A71B-4D025F0CAD37}" srcOrd="1" destOrd="0" parTransId="{E1D52F8A-9302-42D3-97E7-7E661BD4C238}" sibTransId="{6C939DB1-C24B-431B-A024-C76955E03498}"/>
    <dgm:cxn modelId="{7B728773-1F2D-422E-89BA-239F00D60165}" srcId="{C49D3932-A748-4D72-A521-5BB4194F3130}" destId="{D3D5BBB7-527F-4901-B15B-3A42616E210A}" srcOrd="0" destOrd="0" parTransId="{687DD788-74F2-4786-B764-7752F3DC502C}" sibTransId="{0DE74FA4-9109-49F7-8EEF-69C7F4D6A685}"/>
    <dgm:cxn modelId="{04B7E9DB-75B7-4DD2-84E4-E6E03D121C33}" srcId="{C49D3932-A748-4D72-A521-5BB4194F3130}" destId="{FCB3E2F2-57BF-4AE4-88D7-A9965BE4F72A}" srcOrd="3" destOrd="0" parTransId="{5D29BB53-2124-475C-B511-D7B5D7AD881A}" sibTransId="{9EA943BE-AD81-4CD5-A789-392EA2E6858C}"/>
    <dgm:cxn modelId="{3B96DDE9-C563-4DA8-961A-59032FDB7FDC}" type="presParOf" srcId="{90BB23C4-A075-4762-BA35-FF54E22102E8}" destId="{430050F3-D9A4-43ED-9383-1B458E0E98C0}" srcOrd="0" destOrd="0" presId="urn:microsoft.com/office/officeart/2005/8/layout/funnel1"/>
    <dgm:cxn modelId="{892C10FF-A96B-4426-BEDA-05668F76AB67}" type="presParOf" srcId="{90BB23C4-A075-4762-BA35-FF54E22102E8}" destId="{91B37307-878B-4F21-854C-071BF4E186AE}" srcOrd="1" destOrd="0" presId="urn:microsoft.com/office/officeart/2005/8/layout/funnel1"/>
    <dgm:cxn modelId="{B3024D07-00D9-40B8-8E28-CDCD2F620385}" type="presParOf" srcId="{90BB23C4-A075-4762-BA35-FF54E22102E8}" destId="{4770509E-DBDE-4368-AD40-DF56C2C55174}" srcOrd="2" destOrd="0" presId="urn:microsoft.com/office/officeart/2005/8/layout/funnel1"/>
    <dgm:cxn modelId="{18C4CCEC-02A3-455A-A867-FA985FABC4DE}" type="presParOf" srcId="{90BB23C4-A075-4762-BA35-FF54E22102E8}" destId="{4FA8B9FD-A089-4922-B462-9546E924F4B6}" srcOrd="3" destOrd="0" presId="urn:microsoft.com/office/officeart/2005/8/layout/funnel1"/>
    <dgm:cxn modelId="{0051EF28-DD4B-4439-8778-5167FDE0A324}" type="presParOf" srcId="{90BB23C4-A075-4762-BA35-FF54E22102E8}" destId="{1DC2400B-0A81-4836-9BEF-8E375F72B5E8}" srcOrd="4" destOrd="0" presId="urn:microsoft.com/office/officeart/2005/8/layout/funnel1"/>
    <dgm:cxn modelId="{3D7DC2F2-E8AA-4D0B-A9E6-5C8C691BB6B7}" type="presParOf" srcId="{90BB23C4-A075-4762-BA35-FF54E22102E8}" destId="{06A05D4C-D9EA-4518-8FD4-812267AC3474}" srcOrd="5" destOrd="0" presId="urn:microsoft.com/office/officeart/2005/8/layout/funnel1"/>
    <dgm:cxn modelId="{BB9D283D-3079-411B-B244-1C749F11E6F4}" type="presParOf" srcId="{90BB23C4-A075-4762-BA35-FF54E22102E8}" destId="{DDB81EC7-4BBE-46A5-ACC3-0F1EB532EED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EF8BCC-7F23-4BD8-BB7A-EB36D11D7924}" type="doc">
      <dgm:prSet loTypeId="urn:microsoft.com/office/officeart/2005/8/layout/vList2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2A02F83C-F274-426B-9DED-A766E8885134}">
      <dgm:prSet phldrT="[Tekst]" phldr="1"/>
      <dgm:spPr/>
      <dgm:t>
        <a:bodyPr/>
        <a:lstStyle/>
        <a:p>
          <a:endParaRPr lang="hr-HR" dirty="0"/>
        </a:p>
      </dgm:t>
    </dgm:pt>
    <dgm:pt modelId="{932D89A8-6E6F-42E7-8839-F69208806B66}" type="parTrans" cxnId="{64C11226-0385-4C26-AED9-318BD0873CAB}">
      <dgm:prSet/>
      <dgm:spPr/>
      <dgm:t>
        <a:bodyPr/>
        <a:lstStyle/>
        <a:p>
          <a:endParaRPr lang="hr-HR"/>
        </a:p>
      </dgm:t>
    </dgm:pt>
    <dgm:pt modelId="{6CEF8BE0-AE3D-4A98-BFFE-DE60E39A9272}" type="sibTrans" cxnId="{64C11226-0385-4C26-AED9-318BD0873CAB}">
      <dgm:prSet/>
      <dgm:spPr/>
      <dgm:t>
        <a:bodyPr/>
        <a:lstStyle/>
        <a:p>
          <a:endParaRPr lang="hr-HR"/>
        </a:p>
      </dgm:t>
    </dgm:pt>
    <dgm:pt modelId="{FA3C6B3D-ABB0-42D8-840B-7F50B9EE07AD}">
      <dgm:prSet phldrT="[Tekst]"/>
      <dgm:spPr/>
      <dgm:t>
        <a:bodyPr/>
        <a:lstStyle/>
        <a:p>
          <a:r>
            <a:rPr lang="hr-HR" dirty="0" smtClean="0"/>
            <a:t>Zaključne ocjene 7. i 8. razreda iz Hrvatskog jezika, Matematike i Engleskog jezika + 3 nastavna predmeta (ovisi o programu srednje škole)</a:t>
          </a:r>
          <a:endParaRPr lang="hr-HR" dirty="0"/>
        </a:p>
      </dgm:t>
    </dgm:pt>
    <dgm:pt modelId="{E8DF7626-596A-4FA8-B467-681E0AB25E0E}" type="sibTrans" cxnId="{06C6A9CC-9993-48A8-AB2D-128BE0EA8257}">
      <dgm:prSet/>
      <dgm:spPr/>
      <dgm:t>
        <a:bodyPr/>
        <a:lstStyle/>
        <a:p>
          <a:endParaRPr lang="hr-HR"/>
        </a:p>
      </dgm:t>
    </dgm:pt>
    <dgm:pt modelId="{67238444-5860-401B-8CF4-4BCC23DA89B8}" type="parTrans" cxnId="{06C6A9CC-9993-48A8-AB2D-128BE0EA8257}">
      <dgm:prSet/>
      <dgm:spPr/>
      <dgm:t>
        <a:bodyPr/>
        <a:lstStyle/>
        <a:p>
          <a:endParaRPr lang="hr-HR"/>
        </a:p>
      </dgm:t>
    </dgm:pt>
    <dgm:pt modelId="{6F73FBB1-B273-4797-BADB-8E6D6E3673D5}">
      <dgm:prSet phldrT="[Tekst]" phldr="1"/>
      <dgm:spPr/>
      <dgm:t>
        <a:bodyPr/>
        <a:lstStyle/>
        <a:p>
          <a:endParaRPr lang="hr-HR" dirty="0"/>
        </a:p>
      </dgm:t>
    </dgm:pt>
    <dgm:pt modelId="{647EBCA4-B7C7-436F-A540-2664CE0A1779}">
      <dgm:prSet phldrT="[Tekst]"/>
      <dgm:spPr/>
      <dgm:t>
        <a:bodyPr/>
        <a:lstStyle/>
        <a:p>
          <a:r>
            <a:rPr lang="hr-HR" dirty="0" smtClean="0"/>
            <a:t>Opći uspjeh 5.,6.,7. i 8. razreda na dvije decimale</a:t>
          </a:r>
        </a:p>
        <a:p>
          <a:endParaRPr lang="hr-HR" dirty="0"/>
        </a:p>
      </dgm:t>
    </dgm:pt>
    <dgm:pt modelId="{E28FD73F-E641-4C81-9B1B-2ECB907B0240}" type="sibTrans" cxnId="{AFC68AA6-AEA3-4763-AA24-6D9525268375}">
      <dgm:prSet/>
      <dgm:spPr/>
      <dgm:t>
        <a:bodyPr/>
        <a:lstStyle/>
        <a:p>
          <a:endParaRPr lang="hr-HR"/>
        </a:p>
      </dgm:t>
    </dgm:pt>
    <dgm:pt modelId="{606DF27E-CEFC-4352-9832-07E2413A2F79}" type="parTrans" cxnId="{AFC68AA6-AEA3-4763-AA24-6D9525268375}">
      <dgm:prSet/>
      <dgm:spPr/>
      <dgm:t>
        <a:bodyPr/>
        <a:lstStyle/>
        <a:p>
          <a:endParaRPr lang="hr-HR"/>
        </a:p>
      </dgm:t>
    </dgm:pt>
    <dgm:pt modelId="{1D595D8F-A8D0-4CB5-8CD3-35228929328B}" type="sibTrans" cxnId="{BCC7DD3C-B20E-42DD-856D-A69E90D50C3A}">
      <dgm:prSet/>
      <dgm:spPr/>
      <dgm:t>
        <a:bodyPr/>
        <a:lstStyle/>
        <a:p>
          <a:endParaRPr lang="hr-HR"/>
        </a:p>
      </dgm:t>
    </dgm:pt>
    <dgm:pt modelId="{04B07AD8-6FFD-40AB-90AD-18D1A6304C10}" type="parTrans" cxnId="{BCC7DD3C-B20E-42DD-856D-A69E90D50C3A}">
      <dgm:prSet/>
      <dgm:spPr/>
      <dgm:t>
        <a:bodyPr/>
        <a:lstStyle/>
        <a:p>
          <a:endParaRPr lang="hr-HR"/>
        </a:p>
      </dgm:t>
    </dgm:pt>
    <dgm:pt modelId="{DBEACD30-6A34-4C8B-98E9-943A040477A2}" type="pres">
      <dgm:prSet presAssocID="{9AEF8BCC-7F23-4BD8-BB7A-EB36D11D79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78672BA-88E9-43FD-8140-F64920A52B73}" type="pres">
      <dgm:prSet presAssocID="{647EBCA4-B7C7-436F-A540-2664CE0A177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49783FC-9DE1-4909-AE82-BEF6EA770622}" type="pres">
      <dgm:prSet presAssocID="{647EBCA4-B7C7-436F-A540-2664CE0A177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2E1BFBF-A5CC-4007-8497-F69CE4DA53FA}" type="pres">
      <dgm:prSet presAssocID="{FA3C6B3D-ABB0-42D8-840B-7F50B9EE07A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61D6FB3-8994-4F99-9DC4-CAECB194531D}" type="pres">
      <dgm:prSet presAssocID="{FA3C6B3D-ABB0-42D8-840B-7F50B9EE07A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30B4727-73D7-49EF-AF46-184B0530D557}" type="presOf" srcId="{9AEF8BCC-7F23-4BD8-BB7A-EB36D11D7924}" destId="{DBEACD30-6A34-4C8B-98E9-943A040477A2}" srcOrd="0" destOrd="0" presId="urn:microsoft.com/office/officeart/2005/8/layout/vList2"/>
    <dgm:cxn modelId="{BCC7DD3C-B20E-42DD-856D-A69E90D50C3A}" srcId="{647EBCA4-B7C7-436F-A540-2664CE0A1779}" destId="{6F73FBB1-B273-4797-BADB-8E6D6E3673D5}" srcOrd="0" destOrd="0" parTransId="{04B07AD8-6FFD-40AB-90AD-18D1A6304C10}" sibTransId="{1D595D8F-A8D0-4CB5-8CD3-35228929328B}"/>
    <dgm:cxn modelId="{F62740CA-8D22-474A-9FDF-8D997D569D8E}" type="presOf" srcId="{FA3C6B3D-ABB0-42D8-840B-7F50B9EE07AD}" destId="{C2E1BFBF-A5CC-4007-8497-F69CE4DA53FA}" srcOrd="0" destOrd="0" presId="urn:microsoft.com/office/officeart/2005/8/layout/vList2"/>
    <dgm:cxn modelId="{0338CC3D-8B9F-4344-BB4A-D789650D00A0}" type="presOf" srcId="{2A02F83C-F274-426B-9DED-A766E8885134}" destId="{061D6FB3-8994-4F99-9DC4-CAECB194531D}" srcOrd="0" destOrd="0" presId="urn:microsoft.com/office/officeart/2005/8/layout/vList2"/>
    <dgm:cxn modelId="{AFC68AA6-AEA3-4763-AA24-6D9525268375}" srcId="{9AEF8BCC-7F23-4BD8-BB7A-EB36D11D7924}" destId="{647EBCA4-B7C7-436F-A540-2664CE0A1779}" srcOrd="0" destOrd="0" parTransId="{606DF27E-CEFC-4352-9832-07E2413A2F79}" sibTransId="{E28FD73F-E641-4C81-9B1B-2ECB907B0240}"/>
    <dgm:cxn modelId="{1B01A50B-17B2-4CFD-BE23-8BD5F16ACF19}" type="presOf" srcId="{6F73FBB1-B273-4797-BADB-8E6D6E3673D5}" destId="{F49783FC-9DE1-4909-AE82-BEF6EA770622}" srcOrd="0" destOrd="0" presId="urn:microsoft.com/office/officeart/2005/8/layout/vList2"/>
    <dgm:cxn modelId="{64C11226-0385-4C26-AED9-318BD0873CAB}" srcId="{FA3C6B3D-ABB0-42D8-840B-7F50B9EE07AD}" destId="{2A02F83C-F274-426B-9DED-A766E8885134}" srcOrd="0" destOrd="0" parTransId="{932D89A8-6E6F-42E7-8839-F69208806B66}" sibTransId="{6CEF8BE0-AE3D-4A98-BFFE-DE60E39A9272}"/>
    <dgm:cxn modelId="{06C6A9CC-9993-48A8-AB2D-128BE0EA8257}" srcId="{9AEF8BCC-7F23-4BD8-BB7A-EB36D11D7924}" destId="{FA3C6B3D-ABB0-42D8-840B-7F50B9EE07AD}" srcOrd="1" destOrd="0" parTransId="{67238444-5860-401B-8CF4-4BCC23DA89B8}" sibTransId="{E8DF7626-596A-4FA8-B467-681E0AB25E0E}"/>
    <dgm:cxn modelId="{81B03730-6C73-47FE-AADC-0854F00CBCE9}" type="presOf" srcId="{647EBCA4-B7C7-436F-A540-2664CE0A1779}" destId="{678672BA-88E9-43FD-8140-F64920A52B73}" srcOrd="0" destOrd="0" presId="urn:microsoft.com/office/officeart/2005/8/layout/vList2"/>
    <dgm:cxn modelId="{E95BA7D6-6911-4246-AC24-C4E40C7C9862}" type="presParOf" srcId="{DBEACD30-6A34-4C8B-98E9-943A040477A2}" destId="{678672BA-88E9-43FD-8140-F64920A52B73}" srcOrd="0" destOrd="0" presId="urn:microsoft.com/office/officeart/2005/8/layout/vList2"/>
    <dgm:cxn modelId="{E6D1C235-5485-4955-8176-1B32F957B0DC}" type="presParOf" srcId="{DBEACD30-6A34-4C8B-98E9-943A040477A2}" destId="{F49783FC-9DE1-4909-AE82-BEF6EA770622}" srcOrd="1" destOrd="0" presId="urn:microsoft.com/office/officeart/2005/8/layout/vList2"/>
    <dgm:cxn modelId="{60ED8D70-C593-4BDA-AA08-D7C0417199CB}" type="presParOf" srcId="{DBEACD30-6A34-4C8B-98E9-943A040477A2}" destId="{C2E1BFBF-A5CC-4007-8497-F69CE4DA53FA}" srcOrd="2" destOrd="0" presId="urn:microsoft.com/office/officeart/2005/8/layout/vList2"/>
    <dgm:cxn modelId="{E9A63E11-A886-4DB9-9A98-43F56DAF10C0}" type="presParOf" srcId="{DBEACD30-6A34-4C8B-98E9-943A040477A2}" destId="{061D6FB3-8994-4F99-9DC4-CAECB194531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C7EF68-1827-4064-9647-E2B911516397}" type="doc">
      <dgm:prSet loTypeId="urn:microsoft.com/office/officeart/2008/layout/HorizontalMultiLevelHierarchy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26F34EB-93D4-45C7-9D65-B77CAFB75DEE}">
      <dgm:prSet phldrT="[Tekst]" custT="1"/>
      <dgm:spPr/>
      <dgm:t>
        <a:bodyPr/>
        <a:lstStyle/>
        <a:p>
          <a:r>
            <a:rPr lang="hr-HR" sz="4000" dirty="0" smtClean="0"/>
            <a:t>1 bod</a:t>
          </a:r>
          <a:endParaRPr lang="hr-HR" sz="4000" dirty="0"/>
        </a:p>
      </dgm:t>
    </dgm:pt>
    <dgm:pt modelId="{39891D1F-E5A4-44D5-BAD7-92C4DFE536D3}" type="parTrans" cxnId="{263AC0BF-8AAB-49B8-86FF-CDB190A1294B}">
      <dgm:prSet/>
      <dgm:spPr/>
      <dgm:t>
        <a:bodyPr/>
        <a:lstStyle/>
        <a:p>
          <a:endParaRPr lang="hr-HR" sz="1800"/>
        </a:p>
      </dgm:t>
    </dgm:pt>
    <dgm:pt modelId="{05AC220F-E4E4-4824-9390-7ADFD1F5839F}" type="sibTrans" cxnId="{263AC0BF-8AAB-49B8-86FF-CDB190A1294B}">
      <dgm:prSet/>
      <dgm:spPr/>
      <dgm:t>
        <a:bodyPr/>
        <a:lstStyle/>
        <a:p>
          <a:endParaRPr lang="hr-HR" sz="1800"/>
        </a:p>
      </dgm:t>
    </dgm:pt>
    <dgm:pt modelId="{65D12C92-E16E-4E07-A882-F83EC9FD2870}">
      <dgm:prSet phldrT="[Tekst]" custT="1"/>
      <dgm:spPr/>
      <dgm:t>
        <a:bodyPr/>
        <a:lstStyle/>
        <a:p>
          <a:r>
            <a:rPr lang="hr-HR" sz="1800" dirty="0" smtClean="0"/>
            <a:t>Živi uz jednog i/ili oba roditelja s dugotrajnom </a:t>
          </a:r>
          <a:r>
            <a:rPr lang="hr-HR" sz="1800" b="1" i="1" u="sng" dirty="0" smtClean="0"/>
            <a:t>teškom bolesti</a:t>
          </a:r>
          <a:endParaRPr lang="hr-HR" sz="1800" b="1" i="1" u="sng" dirty="0"/>
        </a:p>
      </dgm:t>
    </dgm:pt>
    <dgm:pt modelId="{CEB38B46-CD97-406C-8B1C-E01178FDCED0}" type="parTrans" cxnId="{9613CFF2-5D74-4758-B4DA-A9633A0BA390}">
      <dgm:prSet custT="1"/>
      <dgm:spPr/>
      <dgm:t>
        <a:bodyPr/>
        <a:lstStyle/>
        <a:p>
          <a:endParaRPr lang="hr-HR" sz="1800"/>
        </a:p>
      </dgm:t>
    </dgm:pt>
    <dgm:pt modelId="{931A47AD-2B0E-4C5A-84DE-96A1DAFE34BB}" type="sibTrans" cxnId="{9613CFF2-5D74-4758-B4DA-A9633A0BA390}">
      <dgm:prSet/>
      <dgm:spPr/>
      <dgm:t>
        <a:bodyPr/>
        <a:lstStyle/>
        <a:p>
          <a:endParaRPr lang="hr-HR" sz="1800"/>
        </a:p>
      </dgm:t>
    </dgm:pt>
    <dgm:pt modelId="{58C9B70B-4BAD-47F9-8FBA-5F8F6D80DE12}">
      <dgm:prSet phldrT="[Tekst]" custT="1"/>
      <dgm:spPr/>
      <dgm:t>
        <a:bodyPr/>
        <a:lstStyle/>
        <a:p>
          <a:r>
            <a:rPr lang="hr-HR" sz="1800" dirty="0" smtClean="0"/>
            <a:t>Živi uz dugotrajno </a:t>
          </a:r>
          <a:r>
            <a:rPr lang="hr-HR" sz="1800" b="1" i="1" u="sng" dirty="0" smtClean="0"/>
            <a:t>nezaposlena oba roditelja</a:t>
          </a:r>
          <a:endParaRPr lang="hr-HR" sz="1800" b="1" i="1" u="sng" dirty="0"/>
        </a:p>
      </dgm:t>
    </dgm:pt>
    <dgm:pt modelId="{5B9197E2-6628-45DA-9A99-B7A2409A16DC}" type="parTrans" cxnId="{CD2182B7-E930-47B6-BC55-948E54ED8BA8}">
      <dgm:prSet custT="1"/>
      <dgm:spPr/>
      <dgm:t>
        <a:bodyPr/>
        <a:lstStyle/>
        <a:p>
          <a:endParaRPr lang="hr-HR" sz="1800"/>
        </a:p>
      </dgm:t>
    </dgm:pt>
    <dgm:pt modelId="{1684C797-C41E-40BA-B41C-6CA36FF08372}" type="sibTrans" cxnId="{CD2182B7-E930-47B6-BC55-948E54ED8BA8}">
      <dgm:prSet/>
      <dgm:spPr/>
      <dgm:t>
        <a:bodyPr/>
        <a:lstStyle/>
        <a:p>
          <a:endParaRPr lang="hr-HR" sz="1800"/>
        </a:p>
      </dgm:t>
    </dgm:pt>
    <dgm:pt modelId="{EE4C019B-D451-49D6-AA83-ECE670248DA3}">
      <dgm:prSet phldrT="[Tekst]" custT="1"/>
      <dgm:spPr/>
      <dgm:t>
        <a:bodyPr/>
        <a:lstStyle/>
        <a:p>
          <a:r>
            <a:rPr lang="hr-HR" sz="1800" dirty="0" smtClean="0"/>
            <a:t>Živi uz </a:t>
          </a:r>
          <a:r>
            <a:rPr lang="hr-HR" sz="1800" b="1" i="1" u="sng" dirty="0" smtClean="0"/>
            <a:t>samohranog roditelja </a:t>
          </a:r>
          <a:r>
            <a:rPr lang="hr-HR" sz="1800" dirty="0" smtClean="0"/>
            <a:t>korisnika </a:t>
          </a:r>
          <a:r>
            <a:rPr lang="hr-HR" sz="1800" b="1" i="1" u="sng" dirty="0" smtClean="0"/>
            <a:t>socijalne skrbi</a:t>
          </a:r>
          <a:endParaRPr lang="hr-HR" sz="1800" b="1" i="1" u="sng" dirty="0"/>
        </a:p>
      </dgm:t>
    </dgm:pt>
    <dgm:pt modelId="{DE7E931C-CCED-4AA8-8B58-6271716185B0}" type="parTrans" cxnId="{1ADBAFB2-A101-47F5-8F4A-FD008FD5955D}">
      <dgm:prSet custT="1"/>
      <dgm:spPr/>
      <dgm:t>
        <a:bodyPr/>
        <a:lstStyle/>
        <a:p>
          <a:endParaRPr lang="hr-HR" sz="1800"/>
        </a:p>
      </dgm:t>
    </dgm:pt>
    <dgm:pt modelId="{45321593-7734-46AF-85A0-35EA961E2EF0}" type="sibTrans" cxnId="{1ADBAFB2-A101-47F5-8F4A-FD008FD5955D}">
      <dgm:prSet/>
      <dgm:spPr/>
      <dgm:t>
        <a:bodyPr/>
        <a:lstStyle/>
        <a:p>
          <a:endParaRPr lang="hr-HR" sz="1800"/>
        </a:p>
      </dgm:t>
    </dgm:pt>
    <dgm:pt modelId="{5C319F91-0607-4C05-9398-C1EF73B541E4}">
      <dgm:prSet phldrT="[Tekst]" custT="1"/>
      <dgm:spPr/>
      <dgm:t>
        <a:bodyPr/>
        <a:lstStyle/>
        <a:p>
          <a:r>
            <a:rPr lang="hr-HR" sz="1800" dirty="0" smtClean="0"/>
            <a:t>Dijete </a:t>
          </a:r>
          <a:r>
            <a:rPr lang="hr-HR" sz="1800" b="1" i="1" u="sng" dirty="0" smtClean="0"/>
            <a:t>bez roditelja </a:t>
          </a:r>
          <a:r>
            <a:rPr lang="hr-HR" sz="1800" dirty="0" smtClean="0"/>
            <a:t>ili odgovarajuće </a:t>
          </a:r>
          <a:r>
            <a:rPr lang="hr-HR" sz="1800" b="1" i="1" u="sng" dirty="0" smtClean="0"/>
            <a:t>roditeljske skrbi</a:t>
          </a:r>
          <a:endParaRPr lang="hr-HR" sz="1800" b="1" i="1" u="sng" dirty="0"/>
        </a:p>
      </dgm:t>
    </dgm:pt>
    <dgm:pt modelId="{9533A851-F309-438C-8993-CDCE124E82FA}" type="parTrans" cxnId="{3187462B-AD62-4AAC-AD0A-DFA78BFB8EC9}">
      <dgm:prSet custT="1"/>
      <dgm:spPr/>
      <dgm:t>
        <a:bodyPr/>
        <a:lstStyle/>
        <a:p>
          <a:endParaRPr lang="hr-HR" sz="1800"/>
        </a:p>
      </dgm:t>
    </dgm:pt>
    <dgm:pt modelId="{10495642-2C2C-4BBC-ADC7-F332A11D176D}" type="sibTrans" cxnId="{3187462B-AD62-4AAC-AD0A-DFA78BFB8EC9}">
      <dgm:prSet/>
      <dgm:spPr/>
      <dgm:t>
        <a:bodyPr/>
        <a:lstStyle/>
        <a:p>
          <a:endParaRPr lang="hr-HR" sz="1800"/>
        </a:p>
      </dgm:t>
    </dgm:pt>
    <dgm:pt modelId="{F79E3496-78A1-4AD4-B60D-48E30ED1D14F}">
      <dgm:prSet phldrT="[Tekst]" custT="1"/>
      <dgm:spPr/>
      <dgm:t>
        <a:bodyPr/>
        <a:lstStyle/>
        <a:p>
          <a:r>
            <a:rPr lang="hr-HR" sz="1800" dirty="0" smtClean="0"/>
            <a:t>Ako je jedan </a:t>
          </a:r>
          <a:r>
            <a:rPr lang="hr-HR" sz="1800" b="1" i="1" u="sng" dirty="0" smtClean="0"/>
            <a:t>roditelj preminuo</a:t>
          </a:r>
          <a:endParaRPr lang="hr-HR" sz="1800" b="1" i="1" u="sng" dirty="0"/>
        </a:p>
      </dgm:t>
    </dgm:pt>
    <dgm:pt modelId="{B33E549E-2E02-43CA-8AFD-04562FABC98D}" type="parTrans" cxnId="{FC6203AC-16FD-4B43-8EA9-411C8B5D9B4C}">
      <dgm:prSet custT="1"/>
      <dgm:spPr/>
      <dgm:t>
        <a:bodyPr/>
        <a:lstStyle/>
        <a:p>
          <a:endParaRPr lang="hr-HR" sz="1800"/>
        </a:p>
      </dgm:t>
    </dgm:pt>
    <dgm:pt modelId="{A2F47132-82E4-4EFF-BD3B-D11BB19FAC34}" type="sibTrans" cxnId="{FC6203AC-16FD-4B43-8EA9-411C8B5D9B4C}">
      <dgm:prSet/>
      <dgm:spPr/>
      <dgm:t>
        <a:bodyPr/>
        <a:lstStyle/>
        <a:p>
          <a:endParaRPr lang="hr-HR" sz="1800"/>
        </a:p>
      </dgm:t>
    </dgm:pt>
    <dgm:pt modelId="{4BA1AC2C-028C-46C2-9BE0-C5ECFBB88A40}" type="pres">
      <dgm:prSet presAssocID="{D6C7EF68-1827-4064-9647-E2B91151639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F2D8F83-B29E-4E0E-8374-E47817EC7404}" type="pres">
      <dgm:prSet presAssocID="{426F34EB-93D4-45C7-9D65-B77CAFB75DEE}" presName="root1" presStyleCnt="0"/>
      <dgm:spPr/>
    </dgm:pt>
    <dgm:pt modelId="{B3C490B5-E874-4CCD-A676-22C59AF444BC}" type="pres">
      <dgm:prSet presAssocID="{426F34EB-93D4-45C7-9D65-B77CAFB75DE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91DD233-EC22-45C5-B483-E09AA87AD821}" type="pres">
      <dgm:prSet presAssocID="{426F34EB-93D4-45C7-9D65-B77CAFB75DEE}" presName="level2hierChild" presStyleCnt="0"/>
      <dgm:spPr/>
    </dgm:pt>
    <dgm:pt modelId="{A46AD96B-B33D-4E46-9632-502A3C984C26}" type="pres">
      <dgm:prSet presAssocID="{CEB38B46-CD97-406C-8B1C-E01178FDCED0}" presName="conn2-1" presStyleLbl="parChTrans1D2" presStyleIdx="0" presStyleCnt="5"/>
      <dgm:spPr/>
      <dgm:t>
        <a:bodyPr/>
        <a:lstStyle/>
        <a:p>
          <a:endParaRPr lang="hr-HR"/>
        </a:p>
      </dgm:t>
    </dgm:pt>
    <dgm:pt modelId="{7C567967-9D37-46DC-837B-4A9B90338CE0}" type="pres">
      <dgm:prSet presAssocID="{CEB38B46-CD97-406C-8B1C-E01178FDCED0}" presName="connTx" presStyleLbl="parChTrans1D2" presStyleIdx="0" presStyleCnt="5"/>
      <dgm:spPr/>
      <dgm:t>
        <a:bodyPr/>
        <a:lstStyle/>
        <a:p>
          <a:endParaRPr lang="hr-HR"/>
        </a:p>
      </dgm:t>
    </dgm:pt>
    <dgm:pt modelId="{AB08F191-9A50-4BCB-8CBD-877AAF60218E}" type="pres">
      <dgm:prSet presAssocID="{65D12C92-E16E-4E07-A882-F83EC9FD2870}" presName="root2" presStyleCnt="0"/>
      <dgm:spPr/>
    </dgm:pt>
    <dgm:pt modelId="{80DB0611-F2F2-4467-9B36-72C9FCEB092E}" type="pres">
      <dgm:prSet presAssocID="{65D12C92-E16E-4E07-A882-F83EC9FD2870}" presName="LevelTwoTextNode" presStyleLbl="node2" presStyleIdx="0" presStyleCnt="5" custScaleX="33086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24DF04E-79B5-4B19-9437-C2C411C1E4BD}" type="pres">
      <dgm:prSet presAssocID="{65D12C92-E16E-4E07-A882-F83EC9FD2870}" presName="level3hierChild" presStyleCnt="0"/>
      <dgm:spPr/>
    </dgm:pt>
    <dgm:pt modelId="{AA9CDF20-66B7-4CFA-936D-6C754221B82D}" type="pres">
      <dgm:prSet presAssocID="{5B9197E2-6628-45DA-9A99-B7A2409A16DC}" presName="conn2-1" presStyleLbl="parChTrans1D2" presStyleIdx="1" presStyleCnt="5"/>
      <dgm:spPr/>
      <dgm:t>
        <a:bodyPr/>
        <a:lstStyle/>
        <a:p>
          <a:endParaRPr lang="hr-HR"/>
        </a:p>
      </dgm:t>
    </dgm:pt>
    <dgm:pt modelId="{457AD1BE-E06D-4613-9BF1-7B0053D44277}" type="pres">
      <dgm:prSet presAssocID="{5B9197E2-6628-45DA-9A99-B7A2409A16DC}" presName="connTx" presStyleLbl="parChTrans1D2" presStyleIdx="1" presStyleCnt="5"/>
      <dgm:spPr/>
      <dgm:t>
        <a:bodyPr/>
        <a:lstStyle/>
        <a:p>
          <a:endParaRPr lang="hr-HR"/>
        </a:p>
      </dgm:t>
    </dgm:pt>
    <dgm:pt modelId="{2C81654A-73C1-436C-A57B-B4A695AF5789}" type="pres">
      <dgm:prSet presAssocID="{58C9B70B-4BAD-47F9-8FBA-5F8F6D80DE12}" presName="root2" presStyleCnt="0"/>
      <dgm:spPr/>
    </dgm:pt>
    <dgm:pt modelId="{F1520978-E847-4C6C-AB96-02FC07123FC1}" type="pres">
      <dgm:prSet presAssocID="{58C9B70B-4BAD-47F9-8FBA-5F8F6D80DE12}" presName="LevelTwoTextNode" presStyleLbl="node2" presStyleIdx="1" presStyleCnt="5" custScaleX="33266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0BC0EA5-7859-44A8-BA1B-5FBC625AD473}" type="pres">
      <dgm:prSet presAssocID="{58C9B70B-4BAD-47F9-8FBA-5F8F6D80DE12}" presName="level3hierChild" presStyleCnt="0"/>
      <dgm:spPr/>
    </dgm:pt>
    <dgm:pt modelId="{B9DCFA9F-D517-4A08-BE41-EAFEE9B40503}" type="pres">
      <dgm:prSet presAssocID="{DE7E931C-CCED-4AA8-8B58-6271716185B0}" presName="conn2-1" presStyleLbl="parChTrans1D2" presStyleIdx="2" presStyleCnt="5"/>
      <dgm:spPr/>
      <dgm:t>
        <a:bodyPr/>
        <a:lstStyle/>
        <a:p>
          <a:endParaRPr lang="hr-HR"/>
        </a:p>
      </dgm:t>
    </dgm:pt>
    <dgm:pt modelId="{DA3D9B32-DF97-4DE2-B202-27418062AE91}" type="pres">
      <dgm:prSet presAssocID="{DE7E931C-CCED-4AA8-8B58-6271716185B0}" presName="connTx" presStyleLbl="parChTrans1D2" presStyleIdx="2" presStyleCnt="5"/>
      <dgm:spPr/>
      <dgm:t>
        <a:bodyPr/>
        <a:lstStyle/>
        <a:p>
          <a:endParaRPr lang="hr-HR"/>
        </a:p>
      </dgm:t>
    </dgm:pt>
    <dgm:pt modelId="{6A8488B1-42CF-4F95-B953-0E112202D386}" type="pres">
      <dgm:prSet presAssocID="{EE4C019B-D451-49D6-AA83-ECE670248DA3}" presName="root2" presStyleCnt="0"/>
      <dgm:spPr/>
    </dgm:pt>
    <dgm:pt modelId="{D129CD79-0016-43E9-9D50-340A671AA30D}" type="pres">
      <dgm:prSet presAssocID="{EE4C019B-D451-49D6-AA83-ECE670248DA3}" presName="LevelTwoTextNode" presStyleLbl="node2" presStyleIdx="2" presStyleCnt="5" custScaleX="33288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A2A3586-705E-4F3A-B720-3EFBF55C01B2}" type="pres">
      <dgm:prSet presAssocID="{EE4C019B-D451-49D6-AA83-ECE670248DA3}" presName="level3hierChild" presStyleCnt="0"/>
      <dgm:spPr/>
    </dgm:pt>
    <dgm:pt modelId="{1F2D9AC6-6DBB-482A-B04E-008CDB5993FF}" type="pres">
      <dgm:prSet presAssocID="{B33E549E-2E02-43CA-8AFD-04562FABC98D}" presName="conn2-1" presStyleLbl="parChTrans1D2" presStyleIdx="3" presStyleCnt="5"/>
      <dgm:spPr/>
      <dgm:t>
        <a:bodyPr/>
        <a:lstStyle/>
        <a:p>
          <a:endParaRPr lang="hr-HR"/>
        </a:p>
      </dgm:t>
    </dgm:pt>
    <dgm:pt modelId="{4ECDE4C5-2F91-4870-BF72-830944FB9BEC}" type="pres">
      <dgm:prSet presAssocID="{B33E549E-2E02-43CA-8AFD-04562FABC98D}" presName="connTx" presStyleLbl="parChTrans1D2" presStyleIdx="3" presStyleCnt="5"/>
      <dgm:spPr/>
      <dgm:t>
        <a:bodyPr/>
        <a:lstStyle/>
        <a:p>
          <a:endParaRPr lang="hr-HR"/>
        </a:p>
      </dgm:t>
    </dgm:pt>
    <dgm:pt modelId="{FF456087-271C-40FC-84B4-F08E2C06D387}" type="pres">
      <dgm:prSet presAssocID="{F79E3496-78A1-4AD4-B60D-48E30ED1D14F}" presName="root2" presStyleCnt="0"/>
      <dgm:spPr/>
    </dgm:pt>
    <dgm:pt modelId="{86783EBF-FFD4-44D2-8029-19BD4A83F0E7}" type="pres">
      <dgm:prSet presAssocID="{F79E3496-78A1-4AD4-B60D-48E30ED1D14F}" presName="LevelTwoTextNode" presStyleLbl="node2" presStyleIdx="3" presStyleCnt="5" custScaleX="33086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879C3C2-39C5-4FC2-A48F-B6AC1272B794}" type="pres">
      <dgm:prSet presAssocID="{F79E3496-78A1-4AD4-B60D-48E30ED1D14F}" presName="level3hierChild" presStyleCnt="0"/>
      <dgm:spPr/>
    </dgm:pt>
    <dgm:pt modelId="{AA0326B9-5455-41E3-97ED-AC45DC46976E}" type="pres">
      <dgm:prSet presAssocID="{9533A851-F309-438C-8993-CDCE124E82FA}" presName="conn2-1" presStyleLbl="parChTrans1D2" presStyleIdx="4" presStyleCnt="5"/>
      <dgm:spPr/>
      <dgm:t>
        <a:bodyPr/>
        <a:lstStyle/>
        <a:p>
          <a:endParaRPr lang="hr-HR"/>
        </a:p>
      </dgm:t>
    </dgm:pt>
    <dgm:pt modelId="{CFC303F2-D640-4DD0-B3A0-C559B1CE6C86}" type="pres">
      <dgm:prSet presAssocID="{9533A851-F309-438C-8993-CDCE124E82FA}" presName="connTx" presStyleLbl="parChTrans1D2" presStyleIdx="4" presStyleCnt="5"/>
      <dgm:spPr/>
      <dgm:t>
        <a:bodyPr/>
        <a:lstStyle/>
        <a:p>
          <a:endParaRPr lang="hr-HR"/>
        </a:p>
      </dgm:t>
    </dgm:pt>
    <dgm:pt modelId="{29EFCF0C-C4E0-41A3-965B-8883165D3DF9}" type="pres">
      <dgm:prSet presAssocID="{5C319F91-0607-4C05-9398-C1EF73B541E4}" presName="root2" presStyleCnt="0"/>
      <dgm:spPr/>
    </dgm:pt>
    <dgm:pt modelId="{AE1A2B53-1251-45D9-8DAA-6F904D52C1EF}" type="pres">
      <dgm:prSet presAssocID="{5C319F91-0607-4C05-9398-C1EF73B541E4}" presName="LevelTwoTextNode" presStyleLbl="node2" presStyleIdx="4" presStyleCnt="5" custScaleX="33086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145AB41-4FDE-4D0D-B313-59D1FC450BD3}" type="pres">
      <dgm:prSet presAssocID="{5C319F91-0607-4C05-9398-C1EF73B541E4}" presName="level3hierChild" presStyleCnt="0"/>
      <dgm:spPr/>
    </dgm:pt>
  </dgm:ptLst>
  <dgm:cxnLst>
    <dgm:cxn modelId="{4DE83981-43BF-4533-8C1C-15F5BA574EA6}" type="presOf" srcId="{5B9197E2-6628-45DA-9A99-B7A2409A16DC}" destId="{457AD1BE-E06D-4613-9BF1-7B0053D44277}" srcOrd="1" destOrd="0" presId="urn:microsoft.com/office/officeart/2008/layout/HorizontalMultiLevelHierarchy"/>
    <dgm:cxn modelId="{9613CFF2-5D74-4758-B4DA-A9633A0BA390}" srcId="{426F34EB-93D4-45C7-9D65-B77CAFB75DEE}" destId="{65D12C92-E16E-4E07-A882-F83EC9FD2870}" srcOrd="0" destOrd="0" parTransId="{CEB38B46-CD97-406C-8B1C-E01178FDCED0}" sibTransId="{931A47AD-2B0E-4C5A-84DE-96A1DAFE34BB}"/>
    <dgm:cxn modelId="{CD2182B7-E930-47B6-BC55-948E54ED8BA8}" srcId="{426F34EB-93D4-45C7-9D65-B77CAFB75DEE}" destId="{58C9B70B-4BAD-47F9-8FBA-5F8F6D80DE12}" srcOrd="1" destOrd="0" parTransId="{5B9197E2-6628-45DA-9A99-B7A2409A16DC}" sibTransId="{1684C797-C41E-40BA-B41C-6CA36FF08372}"/>
    <dgm:cxn modelId="{6397A357-4B42-47BC-9DB5-7DB271B3B2A7}" type="presOf" srcId="{DE7E931C-CCED-4AA8-8B58-6271716185B0}" destId="{B9DCFA9F-D517-4A08-BE41-EAFEE9B40503}" srcOrd="0" destOrd="0" presId="urn:microsoft.com/office/officeart/2008/layout/HorizontalMultiLevelHierarchy"/>
    <dgm:cxn modelId="{92CB21EF-EE03-426F-A24A-500E3CE497B3}" type="presOf" srcId="{DE7E931C-CCED-4AA8-8B58-6271716185B0}" destId="{DA3D9B32-DF97-4DE2-B202-27418062AE91}" srcOrd="1" destOrd="0" presId="urn:microsoft.com/office/officeart/2008/layout/HorizontalMultiLevelHierarchy"/>
    <dgm:cxn modelId="{FC6203AC-16FD-4B43-8EA9-411C8B5D9B4C}" srcId="{426F34EB-93D4-45C7-9D65-B77CAFB75DEE}" destId="{F79E3496-78A1-4AD4-B60D-48E30ED1D14F}" srcOrd="3" destOrd="0" parTransId="{B33E549E-2E02-43CA-8AFD-04562FABC98D}" sibTransId="{A2F47132-82E4-4EFF-BD3B-D11BB19FAC34}"/>
    <dgm:cxn modelId="{A1D51096-EE70-4641-B86D-4D20443FD10B}" type="presOf" srcId="{CEB38B46-CD97-406C-8B1C-E01178FDCED0}" destId="{7C567967-9D37-46DC-837B-4A9B90338CE0}" srcOrd="1" destOrd="0" presId="urn:microsoft.com/office/officeart/2008/layout/HorizontalMultiLevelHierarchy"/>
    <dgm:cxn modelId="{E688AD88-F26E-49D2-9E82-01882AAFB5E6}" type="presOf" srcId="{B33E549E-2E02-43CA-8AFD-04562FABC98D}" destId="{1F2D9AC6-6DBB-482A-B04E-008CDB5993FF}" srcOrd="0" destOrd="0" presId="urn:microsoft.com/office/officeart/2008/layout/HorizontalMultiLevelHierarchy"/>
    <dgm:cxn modelId="{FD4CE2FE-780C-4E09-9DE3-A54A80A564C4}" type="presOf" srcId="{5C319F91-0607-4C05-9398-C1EF73B541E4}" destId="{AE1A2B53-1251-45D9-8DAA-6F904D52C1EF}" srcOrd="0" destOrd="0" presId="urn:microsoft.com/office/officeart/2008/layout/HorizontalMultiLevelHierarchy"/>
    <dgm:cxn modelId="{F48AFE66-B04C-41A6-B1BE-4FF189D6DAB6}" type="presOf" srcId="{EE4C019B-D451-49D6-AA83-ECE670248DA3}" destId="{D129CD79-0016-43E9-9D50-340A671AA30D}" srcOrd="0" destOrd="0" presId="urn:microsoft.com/office/officeart/2008/layout/HorizontalMultiLevelHierarchy"/>
    <dgm:cxn modelId="{AF2C6493-E092-45ED-8115-538455067140}" type="presOf" srcId="{58C9B70B-4BAD-47F9-8FBA-5F8F6D80DE12}" destId="{F1520978-E847-4C6C-AB96-02FC07123FC1}" srcOrd="0" destOrd="0" presId="urn:microsoft.com/office/officeart/2008/layout/HorizontalMultiLevelHierarchy"/>
    <dgm:cxn modelId="{263AC0BF-8AAB-49B8-86FF-CDB190A1294B}" srcId="{D6C7EF68-1827-4064-9647-E2B911516397}" destId="{426F34EB-93D4-45C7-9D65-B77CAFB75DEE}" srcOrd="0" destOrd="0" parTransId="{39891D1F-E5A4-44D5-BAD7-92C4DFE536D3}" sibTransId="{05AC220F-E4E4-4824-9390-7ADFD1F5839F}"/>
    <dgm:cxn modelId="{D7021D0E-3E45-4025-ACE5-6B134C76E318}" type="presOf" srcId="{D6C7EF68-1827-4064-9647-E2B911516397}" destId="{4BA1AC2C-028C-46C2-9BE0-C5ECFBB88A40}" srcOrd="0" destOrd="0" presId="urn:microsoft.com/office/officeart/2008/layout/HorizontalMultiLevelHierarchy"/>
    <dgm:cxn modelId="{948D321A-2759-4562-86CB-AB34D0E21B79}" type="presOf" srcId="{426F34EB-93D4-45C7-9D65-B77CAFB75DEE}" destId="{B3C490B5-E874-4CCD-A676-22C59AF444BC}" srcOrd="0" destOrd="0" presId="urn:microsoft.com/office/officeart/2008/layout/HorizontalMultiLevelHierarchy"/>
    <dgm:cxn modelId="{18C7C4C7-9A69-4245-B86A-D83E0A7B436C}" type="presOf" srcId="{65D12C92-E16E-4E07-A882-F83EC9FD2870}" destId="{80DB0611-F2F2-4467-9B36-72C9FCEB092E}" srcOrd="0" destOrd="0" presId="urn:microsoft.com/office/officeart/2008/layout/HorizontalMultiLevelHierarchy"/>
    <dgm:cxn modelId="{67CD7F3C-99B8-4873-B4D0-0477C1104C1E}" type="presOf" srcId="{5B9197E2-6628-45DA-9A99-B7A2409A16DC}" destId="{AA9CDF20-66B7-4CFA-936D-6C754221B82D}" srcOrd="0" destOrd="0" presId="urn:microsoft.com/office/officeart/2008/layout/HorizontalMultiLevelHierarchy"/>
    <dgm:cxn modelId="{573C15A0-F3FC-4A86-8E91-CD00185AA305}" type="presOf" srcId="{9533A851-F309-438C-8993-CDCE124E82FA}" destId="{AA0326B9-5455-41E3-97ED-AC45DC46976E}" srcOrd="0" destOrd="0" presId="urn:microsoft.com/office/officeart/2008/layout/HorizontalMultiLevelHierarchy"/>
    <dgm:cxn modelId="{82D75F37-5AE0-4F42-AB74-4868F0D4FDEC}" type="presOf" srcId="{F79E3496-78A1-4AD4-B60D-48E30ED1D14F}" destId="{86783EBF-FFD4-44D2-8029-19BD4A83F0E7}" srcOrd="0" destOrd="0" presId="urn:microsoft.com/office/officeart/2008/layout/HorizontalMultiLevelHierarchy"/>
    <dgm:cxn modelId="{3187462B-AD62-4AAC-AD0A-DFA78BFB8EC9}" srcId="{426F34EB-93D4-45C7-9D65-B77CAFB75DEE}" destId="{5C319F91-0607-4C05-9398-C1EF73B541E4}" srcOrd="4" destOrd="0" parTransId="{9533A851-F309-438C-8993-CDCE124E82FA}" sibTransId="{10495642-2C2C-4BBC-ADC7-F332A11D176D}"/>
    <dgm:cxn modelId="{07803263-448E-4C43-9418-DD5C2E93FAC8}" type="presOf" srcId="{B33E549E-2E02-43CA-8AFD-04562FABC98D}" destId="{4ECDE4C5-2F91-4870-BF72-830944FB9BEC}" srcOrd="1" destOrd="0" presId="urn:microsoft.com/office/officeart/2008/layout/HorizontalMultiLevelHierarchy"/>
    <dgm:cxn modelId="{B4BB8519-24D2-4D3B-AFF3-AC214D1D5DD3}" type="presOf" srcId="{9533A851-F309-438C-8993-CDCE124E82FA}" destId="{CFC303F2-D640-4DD0-B3A0-C559B1CE6C86}" srcOrd="1" destOrd="0" presId="urn:microsoft.com/office/officeart/2008/layout/HorizontalMultiLevelHierarchy"/>
    <dgm:cxn modelId="{64F2B86D-46D2-4B8A-9B7E-197C8CA7FBC7}" type="presOf" srcId="{CEB38B46-CD97-406C-8B1C-E01178FDCED0}" destId="{A46AD96B-B33D-4E46-9632-502A3C984C26}" srcOrd="0" destOrd="0" presId="urn:microsoft.com/office/officeart/2008/layout/HorizontalMultiLevelHierarchy"/>
    <dgm:cxn modelId="{1ADBAFB2-A101-47F5-8F4A-FD008FD5955D}" srcId="{426F34EB-93D4-45C7-9D65-B77CAFB75DEE}" destId="{EE4C019B-D451-49D6-AA83-ECE670248DA3}" srcOrd="2" destOrd="0" parTransId="{DE7E931C-CCED-4AA8-8B58-6271716185B0}" sibTransId="{45321593-7734-46AF-85A0-35EA961E2EF0}"/>
    <dgm:cxn modelId="{8340C7C4-8C75-4E9C-A1DD-410A431FAC8C}" type="presParOf" srcId="{4BA1AC2C-028C-46C2-9BE0-C5ECFBB88A40}" destId="{1F2D8F83-B29E-4E0E-8374-E47817EC7404}" srcOrd="0" destOrd="0" presId="urn:microsoft.com/office/officeart/2008/layout/HorizontalMultiLevelHierarchy"/>
    <dgm:cxn modelId="{2BBA9AD2-2CE1-45D4-9E60-E7D7A61F573B}" type="presParOf" srcId="{1F2D8F83-B29E-4E0E-8374-E47817EC7404}" destId="{B3C490B5-E874-4CCD-A676-22C59AF444BC}" srcOrd="0" destOrd="0" presId="urn:microsoft.com/office/officeart/2008/layout/HorizontalMultiLevelHierarchy"/>
    <dgm:cxn modelId="{88CDE435-003C-4486-9DFC-E145FC940FE8}" type="presParOf" srcId="{1F2D8F83-B29E-4E0E-8374-E47817EC7404}" destId="{F91DD233-EC22-45C5-B483-E09AA87AD821}" srcOrd="1" destOrd="0" presId="urn:microsoft.com/office/officeart/2008/layout/HorizontalMultiLevelHierarchy"/>
    <dgm:cxn modelId="{24592461-CBD0-42F1-9F49-CEFF06031C78}" type="presParOf" srcId="{F91DD233-EC22-45C5-B483-E09AA87AD821}" destId="{A46AD96B-B33D-4E46-9632-502A3C984C26}" srcOrd="0" destOrd="0" presId="urn:microsoft.com/office/officeart/2008/layout/HorizontalMultiLevelHierarchy"/>
    <dgm:cxn modelId="{E429AE5B-BF21-4DAD-B59F-5D9EDAEFD693}" type="presParOf" srcId="{A46AD96B-B33D-4E46-9632-502A3C984C26}" destId="{7C567967-9D37-46DC-837B-4A9B90338CE0}" srcOrd="0" destOrd="0" presId="urn:microsoft.com/office/officeart/2008/layout/HorizontalMultiLevelHierarchy"/>
    <dgm:cxn modelId="{675713F0-B1FE-4693-99B4-CC5A4AC76F8F}" type="presParOf" srcId="{F91DD233-EC22-45C5-B483-E09AA87AD821}" destId="{AB08F191-9A50-4BCB-8CBD-877AAF60218E}" srcOrd="1" destOrd="0" presId="urn:microsoft.com/office/officeart/2008/layout/HorizontalMultiLevelHierarchy"/>
    <dgm:cxn modelId="{573FA5B6-97D2-43B7-A95E-4D838979F572}" type="presParOf" srcId="{AB08F191-9A50-4BCB-8CBD-877AAF60218E}" destId="{80DB0611-F2F2-4467-9B36-72C9FCEB092E}" srcOrd="0" destOrd="0" presId="urn:microsoft.com/office/officeart/2008/layout/HorizontalMultiLevelHierarchy"/>
    <dgm:cxn modelId="{1106DB54-BED6-46E7-85BD-673B36AC3100}" type="presParOf" srcId="{AB08F191-9A50-4BCB-8CBD-877AAF60218E}" destId="{424DF04E-79B5-4B19-9437-C2C411C1E4BD}" srcOrd="1" destOrd="0" presId="urn:microsoft.com/office/officeart/2008/layout/HorizontalMultiLevelHierarchy"/>
    <dgm:cxn modelId="{94B3A645-4962-44ED-93AE-0BD4EEF6B2C3}" type="presParOf" srcId="{F91DD233-EC22-45C5-B483-E09AA87AD821}" destId="{AA9CDF20-66B7-4CFA-936D-6C754221B82D}" srcOrd="2" destOrd="0" presId="urn:microsoft.com/office/officeart/2008/layout/HorizontalMultiLevelHierarchy"/>
    <dgm:cxn modelId="{3249402C-3BAF-47D5-B45E-ECD1BBF0E14D}" type="presParOf" srcId="{AA9CDF20-66B7-4CFA-936D-6C754221B82D}" destId="{457AD1BE-E06D-4613-9BF1-7B0053D44277}" srcOrd="0" destOrd="0" presId="urn:microsoft.com/office/officeart/2008/layout/HorizontalMultiLevelHierarchy"/>
    <dgm:cxn modelId="{59084DBC-7D87-4DE6-A864-6FBFCAECB11A}" type="presParOf" srcId="{F91DD233-EC22-45C5-B483-E09AA87AD821}" destId="{2C81654A-73C1-436C-A57B-B4A695AF5789}" srcOrd="3" destOrd="0" presId="urn:microsoft.com/office/officeart/2008/layout/HorizontalMultiLevelHierarchy"/>
    <dgm:cxn modelId="{8ECD7D0B-6625-4E78-8A09-DADE66895CCB}" type="presParOf" srcId="{2C81654A-73C1-436C-A57B-B4A695AF5789}" destId="{F1520978-E847-4C6C-AB96-02FC07123FC1}" srcOrd="0" destOrd="0" presId="urn:microsoft.com/office/officeart/2008/layout/HorizontalMultiLevelHierarchy"/>
    <dgm:cxn modelId="{6CC2D140-4F43-475B-9BD3-56611053686E}" type="presParOf" srcId="{2C81654A-73C1-436C-A57B-B4A695AF5789}" destId="{30BC0EA5-7859-44A8-BA1B-5FBC625AD473}" srcOrd="1" destOrd="0" presId="urn:microsoft.com/office/officeart/2008/layout/HorizontalMultiLevelHierarchy"/>
    <dgm:cxn modelId="{E373522F-481A-47EB-BEB1-AB94E0CC8FF1}" type="presParOf" srcId="{F91DD233-EC22-45C5-B483-E09AA87AD821}" destId="{B9DCFA9F-D517-4A08-BE41-EAFEE9B40503}" srcOrd="4" destOrd="0" presId="urn:microsoft.com/office/officeart/2008/layout/HorizontalMultiLevelHierarchy"/>
    <dgm:cxn modelId="{0857E39D-29C1-43D6-B1C4-16812844B113}" type="presParOf" srcId="{B9DCFA9F-D517-4A08-BE41-EAFEE9B40503}" destId="{DA3D9B32-DF97-4DE2-B202-27418062AE91}" srcOrd="0" destOrd="0" presId="urn:microsoft.com/office/officeart/2008/layout/HorizontalMultiLevelHierarchy"/>
    <dgm:cxn modelId="{A6B2D89E-3D62-42AB-BE01-92B6CF889E34}" type="presParOf" srcId="{F91DD233-EC22-45C5-B483-E09AA87AD821}" destId="{6A8488B1-42CF-4F95-B953-0E112202D386}" srcOrd="5" destOrd="0" presId="urn:microsoft.com/office/officeart/2008/layout/HorizontalMultiLevelHierarchy"/>
    <dgm:cxn modelId="{29351E8E-C04F-4015-BFFA-CC9078547065}" type="presParOf" srcId="{6A8488B1-42CF-4F95-B953-0E112202D386}" destId="{D129CD79-0016-43E9-9D50-340A671AA30D}" srcOrd="0" destOrd="0" presId="urn:microsoft.com/office/officeart/2008/layout/HorizontalMultiLevelHierarchy"/>
    <dgm:cxn modelId="{9FBB2E7B-AF9D-4E2E-8D6A-D0464F8C5D27}" type="presParOf" srcId="{6A8488B1-42CF-4F95-B953-0E112202D386}" destId="{4A2A3586-705E-4F3A-B720-3EFBF55C01B2}" srcOrd="1" destOrd="0" presId="urn:microsoft.com/office/officeart/2008/layout/HorizontalMultiLevelHierarchy"/>
    <dgm:cxn modelId="{89B1FAF0-F56C-4B84-A6A0-3ED53D2A6E35}" type="presParOf" srcId="{F91DD233-EC22-45C5-B483-E09AA87AD821}" destId="{1F2D9AC6-6DBB-482A-B04E-008CDB5993FF}" srcOrd="6" destOrd="0" presId="urn:microsoft.com/office/officeart/2008/layout/HorizontalMultiLevelHierarchy"/>
    <dgm:cxn modelId="{E9C5A504-3FA7-4445-AE04-0B67592A492C}" type="presParOf" srcId="{1F2D9AC6-6DBB-482A-B04E-008CDB5993FF}" destId="{4ECDE4C5-2F91-4870-BF72-830944FB9BEC}" srcOrd="0" destOrd="0" presId="urn:microsoft.com/office/officeart/2008/layout/HorizontalMultiLevelHierarchy"/>
    <dgm:cxn modelId="{F849E411-745A-482E-BDD3-C7062F27725E}" type="presParOf" srcId="{F91DD233-EC22-45C5-B483-E09AA87AD821}" destId="{FF456087-271C-40FC-84B4-F08E2C06D387}" srcOrd="7" destOrd="0" presId="urn:microsoft.com/office/officeart/2008/layout/HorizontalMultiLevelHierarchy"/>
    <dgm:cxn modelId="{D67BD11C-8770-4998-BBD3-30A33F9BDE74}" type="presParOf" srcId="{FF456087-271C-40FC-84B4-F08E2C06D387}" destId="{86783EBF-FFD4-44D2-8029-19BD4A83F0E7}" srcOrd="0" destOrd="0" presId="urn:microsoft.com/office/officeart/2008/layout/HorizontalMultiLevelHierarchy"/>
    <dgm:cxn modelId="{6CE822C8-DE77-4CCE-9798-42C5702A61F9}" type="presParOf" srcId="{FF456087-271C-40FC-84B4-F08E2C06D387}" destId="{8879C3C2-39C5-4FC2-A48F-B6AC1272B794}" srcOrd="1" destOrd="0" presId="urn:microsoft.com/office/officeart/2008/layout/HorizontalMultiLevelHierarchy"/>
    <dgm:cxn modelId="{28D3277C-085D-4197-90AC-E41EC5287421}" type="presParOf" srcId="{F91DD233-EC22-45C5-B483-E09AA87AD821}" destId="{AA0326B9-5455-41E3-97ED-AC45DC46976E}" srcOrd="8" destOrd="0" presId="urn:microsoft.com/office/officeart/2008/layout/HorizontalMultiLevelHierarchy"/>
    <dgm:cxn modelId="{9AC7FD72-6A49-453B-8A17-406563FF92AC}" type="presParOf" srcId="{AA0326B9-5455-41E3-97ED-AC45DC46976E}" destId="{CFC303F2-D640-4DD0-B3A0-C559B1CE6C86}" srcOrd="0" destOrd="0" presId="urn:microsoft.com/office/officeart/2008/layout/HorizontalMultiLevelHierarchy"/>
    <dgm:cxn modelId="{B1D96800-6F38-42CE-9529-2FB6BCDB35B3}" type="presParOf" srcId="{F91DD233-EC22-45C5-B483-E09AA87AD821}" destId="{29EFCF0C-C4E0-41A3-965B-8883165D3DF9}" srcOrd="9" destOrd="0" presId="urn:microsoft.com/office/officeart/2008/layout/HorizontalMultiLevelHierarchy"/>
    <dgm:cxn modelId="{F1A52E09-703A-4A93-879E-B1E09A56AC49}" type="presParOf" srcId="{29EFCF0C-C4E0-41A3-965B-8883165D3DF9}" destId="{AE1A2B53-1251-45D9-8DAA-6F904D52C1EF}" srcOrd="0" destOrd="0" presId="urn:microsoft.com/office/officeart/2008/layout/HorizontalMultiLevelHierarchy"/>
    <dgm:cxn modelId="{7DC10144-1AD0-4C1B-AEC5-E3A1D5A1E160}" type="presParOf" srcId="{29EFCF0C-C4E0-41A3-965B-8883165D3DF9}" destId="{F145AB41-4FDE-4D0D-B313-59D1FC450BD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050F3-D9A4-43ED-9383-1B458E0E98C0}">
      <dsp:nvSpPr>
        <dsp:cNvPr id="0" name=""/>
        <dsp:cNvSpPr/>
      </dsp:nvSpPr>
      <dsp:spPr>
        <a:xfrm>
          <a:off x="2400732" y="453646"/>
          <a:ext cx="3684055" cy="127942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B37307-878B-4F21-854C-071BF4E186AE}">
      <dsp:nvSpPr>
        <dsp:cNvPr id="0" name=""/>
        <dsp:cNvSpPr/>
      </dsp:nvSpPr>
      <dsp:spPr>
        <a:xfrm>
          <a:off x="3891489" y="3586521"/>
          <a:ext cx="713964" cy="456937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70509E-DBDE-4368-AD40-DF56C2C55174}">
      <dsp:nvSpPr>
        <dsp:cNvPr id="0" name=""/>
        <dsp:cNvSpPr/>
      </dsp:nvSpPr>
      <dsp:spPr>
        <a:xfrm>
          <a:off x="-227141" y="3952070"/>
          <a:ext cx="8951226" cy="856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kern="1200" dirty="0" smtClean="0"/>
            <a:t>Što se sve vrednuje i boduje za upis?</a:t>
          </a:r>
          <a:endParaRPr lang="hr-HR" sz="3000" kern="1200" dirty="0"/>
        </a:p>
      </dsp:txBody>
      <dsp:txXfrm>
        <a:off x="-227141" y="3952070"/>
        <a:ext cx="8951226" cy="856757"/>
      </dsp:txXfrm>
    </dsp:sp>
    <dsp:sp modelId="{4FA8B9FD-A089-4922-B462-9546E924F4B6}">
      <dsp:nvSpPr>
        <dsp:cNvPr id="0" name=""/>
        <dsp:cNvSpPr/>
      </dsp:nvSpPr>
      <dsp:spPr>
        <a:xfrm>
          <a:off x="3430919" y="2142416"/>
          <a:ext cx="1956349" cy="14758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  <a:sp3d extrusionH="28000" prstMaterial="matte"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b="1" kern="1200" dirty="0" smtClean="0">
              <a:solidFill>
                <a:schemeClr val="bg1"/>
              </a:solidFill>
            </a:rPr>
            <a:t>Dodatni element</a:t>
          </a:r>
          <a:endParaRPr lang="hr-HR" sz="2300" b="1" kern="1200" dirty="0">
            <a:solidFill>
              <a:schemeClr val="bg1"/>
            </a:solidFill>
          </a:endParaRPr>
        </a:p>
      </dsp:txBody>
      <dsp:txXfrm>
        <a:off x="3717420" y="2358544"/>
        <a:ext cx="1383347" cy="1043555"/>
      </dsp:txXfrm>
    </dsp:sp>
    <dsp:sp modelId="{1DC2400B-0A81-4836-9BEF-8E375F72B5E8}">
      <dsp:nvSpPr>
        <dsp:cNvPr id="0" name=""/>
        <dsp:cNvSpPr/>
      </dsp:nvSpPr>
      <dsp:spPr>
        <a:xfrm>
          <a:off x="2050458" y="694361"/>
          <a:ext cx="2062604" cy="1631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  <a:sp3d extrusionH="28000" prstMaterial="matte"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dirty="0" smtClean="0">
              <a:solidFill>
                <a:schemeClr val="bg1"/>
              </a:solidFill>
            </a:rPr>
            <a:t>Poseban element</a:t>
          </a:r>
          <a:endParaRPr lang="hr-HR" sz="2200" b="1" kern="1200" dirty="0">
            <a:solidFill>
              <a:schemeClr val="bg1"/>
            </a:solidFill>
          </a:endParaRPr>
        </a:p>
      </dsp:txBody>
      <dsp:txXfrm>
        <a:off x="2352519" y="933348"/>
        <a:ext cx="1458482" cy="1153929"/>
      </dsp:txXfrm>
    </dsp:sp>
    <dsp:sp modelId="{06A05D4C-D9EA-4518-8FD4-812267AC3474}">
      <dsp:nvSpPr>
        <dsp:cNvPr id="0" name=""/>
        <dsp:cNvSpPr/>
      </dsp:nvSpPr>
      <dsp:spPr>
        <a:xfrm>
          <a:off x="4433892" y="331004"/>
          <a:ext cx="2555646" cy="1821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bg1"/>
              </a:solidFill>
            </a:rPr>
            <a:t>Zajednički element</a:t>
          </a:r>
          <a:endParaRPr lang="hr-HR" sz="2000" b="1" kern="1200" dirty="0">
            <a:solidFill>
              <a:schemeClr val="bg1"/>
            </a:solidFill>
          </a:endParaRPr>
        </a:p>
      </dsp:txBody>
      <dsp:txXfrm>
        <a:off x="4808158" y="597709"/>
        <a:ext cx="1807114" cy="1287768"/>
      </dsp:txXfrm>
    </dsp:sp>
    <dsp:sp modelId="{DDB81EC7-4BBE-46A5-ACC3-0F1EB532EED4}">
      <dsp:nvSpPr>
        <dsp:cNvPr id="0" name=""/>
        <dsp:cNvSpPr/>
      </dsp:nvSpPr>
      <dsp:spPr>
        <a:xfrm>
          <a:off x="916912" y="-239456"/>
          <a:ext cx="6663119" cy="427062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8672BA-88E9-43FD-8140-F64920A52B73}">
      <dsp:nvSpPr>
        <dsp:cNvPr id="0" name=""/>
        <dsp:cNvSpPr/>
      </dsp:nvSpPr>
      <dsp:spPr>
        <a:xfrm>
          <a:off x="0" y="149969"/>
          <a:ext cx="8820472" cy="1530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kern="1200" dirty="0" smtClean="0"/>
            <a:t>Opći uspjeh 5.,6.,7. i 8. razreda na dvije decimale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900" kern="1200" dirty="0"/>
        </a:p>
      </dsp:txBody>
      <dsp:txXfrm>
        <a:off x="74690" y="224659"/>
        <a:ext cx="8671092" cy="1380650"/>
      </dsp:txXfrm>
    </dsp:sp>
    <dsp:sp modelId="{F49783FC-9DE1-4909-AE82-BEF6EA770622}">
      <dsp:nvSpPr>
        <dsp:cNvPr id="0" name=""/>
        <dsp:cNvSpPr/>
      </dsp:nvSpPr>
      <dsp:spPr>
        <a:xfrm>
          <a:off x="0" y="1680000"/>
          <a:ext cx="8820472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05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2300" kern="1200" dirty="0"/>
        </a:p>
      </dsp:txBody>
      <dsp:txXfrm>
        <a:off x="0" y="1680000"/>
        <a:ext cx="8820472" cy="480240"/>
      </dsp:txXfrm>
    </dsp:sp>
    <dsp:sp modelId="{C2E1BFBF-A5CC-4007-8497-F69CE4DA53FA}">
      <dsp:nvSpPr>
        <dsp:cNvPr id="0" name=""/>
        <dsp:cNvSpPr/>
      </dsp:nvSpPr>
      <dsp:spPr>
        <a:xfrm>
          <a:off x="0" y="2160240"/>
          <a:ext cx="8820472" cy="1530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kern="1200" dirty="0" smtClean="0"/>
            <a:t>Zaključne ocjene 7. i 8. razreda iz Hrvatskog jezika, Matematike i Engleskog jezika + 3 nastavna predmeta (ovisi o programu srednje škole)</a:t>
          </a:r>
          <a:endParaRPr lang="hr-HR" sz="2900" kern="1200" dirty="0"/>
        </a:p>
      </dsp:txBody>
      <dsp:txXfrm>
        <a:off x="74690" y="2234930"/>
        <a:ext cx="8671092" cy="1380650"/>
      </dsp:txXfrm>
    </dsp:sp>
    <dsp:sp modelId="{061D6FB3-8994-4F99-9DC4-CAECB194531D}">
      <dsp:nvSpPr>
        <dsp:cNvPr id="0" name=""/>
        <dsp:cNvSpPr/>
      </dsp:nvSpPr>
      <dsp:spPr>
        <a:xfrm>
          <a:off x="0" y="3690270"/>
          <a:ext cx="8820472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05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2300" kern="1200" dirty="0"/>
        </a:p>
      </dsp:txBody>
      <dsp:txXfrm>
        <a:off x="0" y="3690270"/>
        <a:ext cx="8820472" cy="480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326B9-5455-41E3-97ED-AC45DC46976E}">
      <dsp:nvSpPr>
        <dsp:cNvPr id="0" name=""/>
        <dsp:cNvSpPr/>
      </dsp:nvSpPr>
      <dsp:spPr>
        <a:xfrm>
          <a:off x="679498" y="2301676"/>
          <a:ext cx="440536" cy="1678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268" y="0"/>
              </a:lnTo>
              <a:lnTo>
                <a:pt x="220268" y="1678874"/>
              </a:lnTo>
              <a:lnTo>
                <a:pt x="440536" y="167887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/>
        </a:p>
      </dsp:txBody>
      <dsp:txXfrm>
        <a:off x="856374" y="3097721"/>
        <a:ext cx="86785" cy="86785"/>
      </dsp:txXfrm>
    </dsp:sp>
    <dsp:sp modelId="{1F2D9AC6-6DBB-482A-B04E-008CDB5993FF}">
      <dsp:nvSpPr>
        <dsp:cNvPr id="0" name=""/>
        <dsp:cNvSpPr/>
      </dsp:nvSpPr>
      <dsp:spPr>
        <a:xfrm>
          <a:off x="679498" y="2301676"/>
          <a:ext cx="440536" cy="839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268" y="0"/>
              </a:lnTo>
              <a:lnTo>
                <a:pt x="220268" y="839437"/>
              </a:lnTo>
              <a:lnTo>
                <a:pt x="440536" y="839437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/>
        </a:p>
      </dsp:txBody>
      <dsp:txXfrm>
        <a:off x="876066" y="2697694"/>
        <a:ext cx="47400" cy="47400"/>
      </dsp:txXfrm>
    </dsp:sp>
    <dsp:sp modelId="{B9DCFA9F-D517-4A08-BE41-EAFEE9B40503}">
      <dsp:nvSpPr>
        <dsp:cNvPr id="0" name=""/>
        <dsp:cNvSpPr/>
      </dsp:nvSpPr>
      <dsp:spPr>
        <a:xfrm>
          <a:off x="679498" y="2255956"/>
          <a:ext cx="4405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0536" y="4572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/>
        </a:p>
      </dsp:txBody>
      <dsp:txXfrm>
        <a:off x="888753" y="2290663"/>
        <a:ext cx="22026" cy="22026"/>
      </dsp:txXfrm>
    </dsp:sp>
    <dsp:sp modelId="{AA9CDF20-66B7-4CFA-936D-6C754221B82D}">
      <dsp:nvSpPr>
        <dsp:cNvPr id="0" name=""/>
        <dsp:cNvSpPr/>
      </dsp:nvSpPr>
      <dsp:spPr>
        <a:xfrm>
          <a:off x="679498" y="1462239"/>
          <a:ext cx="440536" cy="839437"/>
        </a:xfrm>
        <a:custGeom>
          <a:avLst/>
          <a:gdLst/>
          <a:ahLst/>
          <a:cxnLst/>
          <a:rect l="0" t="0" r="0" b="0"/>
          <a:pathLst>
            <a:path>
              <a:moveTo>
                <a:pt x="0" y="839437"/>
              </a:moveTo>
              <a:lnTo>
                <a:pt x="220268" y="839437"/>
              </a:lnTo>
              <a:lnTo>
                <a:pt x="220268" y="0"/>
              </a:lnTo>
              <a:lnTo>
                <a:pt x="440536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/>
        </a:p>
      </dsp:txBody>
      <dsp:txXfrm>
        <a:off x="876066" y="1858257"/>
        <a:ext cx="47400" cy="47400"/>
      </dsp:txXfrm>
    </dsp:sp>
    <dsp:sp modelId="{A46AD96B-B33D-4E46-9632-502A3C984C26}">
      <dsp:nvSpPr>
        <dsp:cNvPr id="0" name=""/>
        <dsp:cNvSpPr/>
      </dsp:nvSpPr>
      <dsp:spPr>
        <a:xfrm>
          <a:off x="679498" y="622801"/>
          <a:ext cx="440536" cy="1678874"/>
        </a:xfrm>
        <a:custGeom>
          <a:avLst/>
          <a:gdLst/>
          <a:ahLst/>
          <a:cxnLst/>
          <a:rect l="0" t="0" r="0" b="0"/>
          <a:pathLst>
            <a:path>
              <a:moveTo>
                <a:pt x="0" y="1678874"/>
              </a:moveTo>
              <a:lnTo>
                <a:pt x="220268" y="1678874"/>
              </a:lnTo>
              <a:lnTo>
                <a:pt x="220268" y="0"/>
              </a:lnTo>
              <a:lnTo>
                <a:pt x="440536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/>
        </a:p>
      </dsp:txBody>
      <dsp:txXfrm>
        <a:off x="856374" y="1418846"/>
        <a:ext cx="86785" cy="86785"/>
      </dsp:txXfrm>
    </dsp:sp>
    <dsp:sp modelId="{B3C490B5-E874-4CCD-A676-22C59AF444BC}">
      <dsp:nvSpPr>
        <dsp:cNvPr id="0" name=""/>
        <dsp:cNvSpPr/>
      </dsp:nvSpPr>
      <dsp:spPr>
        <a:xfrm rot="16200000">
          <a:off x="-1423513" y="1965901"/>
          <a:ext cx="3534473" cy="6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000" kern="1200" dirty="0" smtClean="0"/>
            <a:t>1 bod</a:t>
          </a:r>
          <a:endParaRPr lang="hr-HR" sz="4000" kern="1200" dirty="0"/>
        </a:p>
      </dsp:txBody>
      <dsp:txXfrm>
        <a:off x="-1423513" y="1965901"/>
        <a:ext cx="3534473" cy="671549"/>
      </dsp:txXfrm>
    </dsp:sp>
    <dsp:sp modelId="{80DB0611-F2F2-4467-9B36-72C9FCEB092E}">
      <dsp:nvSpPr>
        <dsp:cNvPr id="0" name=""/>
        <dsp:cNvSpPr/>
      </dsp:nvSpPr>
      <dsp:spPr>
        <a:xfrm>
          <a:off x="1120035" y="287026"/>
          <a:ext cx="7287866" cy="6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Živi uz jednog i/ili oba roditelja s dugotrajnom </a:t>
          </a:r>
          <a:r>
            <a:rPr lang="hr-HR" sz="1800" b="1" i="1" u="sng" kern="1200" dirty="0" smtClean="0"/>
            <a:t>teškom bolesti</a:t>
          </a:r>
          <a:endParaRPr lang="hr-HR" sz="1800" b="1" i="1" u="sng" kern="1200" dirty="0"/>
        </a:p>
      </dsp:txBody>
      <dsp:txXfrm>
        <a:off x="1120035" y="287026"/>
        <a:ext cx="7287866" cy="671549"/>
      </dsp:txXfrm>
    </dsp:sp>
    <dsp:sp modelId="{F1520978-E847-4C6C-AB96-02FC07123FC1}">
      <dsp:nvSpPr>
        <dsp:cNvPr id="0" name=""/>
        <dsp:cNvSpPr/>
      </dsp:nvSpPr>
      <dsp:spPr>
        <a:xfrm>
          <a:off x="1120035" y="1126464"/>
          <a:ext cx="7327492" cy="6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Živi uz dugotrajno </a:t>
          </a:r>
          <a:r>
            <a:rPr lang="hr-HR" sz="1800" b="1" i="1" u="sng" kern="1200" dirty="0" smtClean="0"/>
            <a:t>nezaposlena oba roditelja</a:t>
          </a:r>
          <a:endParaRPr lang="hr-HR" sz="1800" b="1" i="1" u="sng" kern="1200" dirty="0"/>
        </a:p>
      </dsp:txBody>
      <dsp:txXfrm>
        <a:off x="1120035" y="1126464"/>
        <a:ext cx="7327492" cy="671549"/>
      </dsp:txXfrm>
    </dsp:sp>
    <dsp:sp modelId="{D129CD79-0016-43E9-9D50-340A671AA30D}">
      <dsp:nvSpPr>
        <dsp:cNvPr id="0" name=""/>
        <dsp:cNvSpPr/>
      </dsp:nvSpPr>
      <dsp:spPr>
        <a:xfrm>
          <a:off x="1120035" y="1965901"/>
          <a:ext cx="7332448" cy="6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Živi uz </a:t>
          </a:r>
          <a:r>
            <a:rPr lang="hr-HR" sz="1800" b="1" i="1" u="sng" kern="1200" dirty="0" smtClean="0"/>
            <a:t>samohranog roditelja </a:t>
          </a:r>
          <a:r>
            <a:rPr lang="hr-HR" sz="1800" kern="1200" dirty="0" smtClean="0"/>
            <a:t>korisnika </a:t>
          </a:r>
          <a:r>
            <a:rPr lang="hr-HR" sz="1800" b="1" i="1" u="sng" kern="1200" dirty="0" smtClean="0"/>
            <a:t>socijalne skrbi</a:t>
          </a:r>
          <a:endParaRPr lang="hr-HR" sz="1800" b="1" i="1" u="sng" kern="1200" dirty="0"/>
        </a:p>
      </dsp:txBody>
      <dsp:txXfrm>
        <a:off x="1120035" y="1965901"/>
        <a:ext cx="7332448" cy="671549"/>
      </dsp:txXfrm>
    </dsp:sp>
    <dsp:sp modelId="{86783EBF-FFD4-44D2-8029-19BD4A83F0E7}">
      <dsp:nvSpPr>
        <dsp:cNvPr id="0" name=""/>
        <dsp:cNvSpPr/>
      </dsp:nvSpPr>
      <dsp:spPr>
        <a:xfrm>
          <a:off x="1120035" y="2805338"/>
          <a:ext cx="7287866" cy="6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Ako je jedan </a:t>
          </a:r>
          <a:r>
            <a:rPr lang="hr-HR" sz="1800" b="1" i="1" u="sng" kern="1200" dirty="0" smtClean="0"/>
            <a:t>roditelj preminuo</a:t>
          </a:r>
          <a:endParaRPr lang="hr-HR" sz="1800" b="1" i="1" u="sng" kern="1200" dirty="0"/>
        </a:p>
      </dsp:txBody>
      <dsp:txXfrm>
        <a:off x="1120035" y="2805338"/>
        <a:ext cx="7287866" cy="671549"/>
      </dsp:txXfrm>
    </dsp:sp>
    <dsp:sp modelId="{AE1A2B53-1251-45D9-8DAA-6F904D52C1EF}">
      <dsp:nvSpPr>
        <dsp:cNvPr id="0" name=""/>
        <dsp:cNvSpPr/>
      </dsp:nvSpPr>
      <dsp:spPr>
        <a:xfrm>
          <a:off x="1120035" y="3644776"/>
          <a:ext cx="7287866" cy="6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Dijete </a:t>
          </a:r>
          <a:r>
            <a:rPr lang="hr-HR" sz="1800" b="1" i="1" u="sng" kern="1200" dirty="0" smtClean="0"/>
            <a:t>bez roditelja </a:t>
          </a:r>
          <a:r>
            <a:rPr lang="hr-HR" sz="1800" kern="1200" dirty="0" smtClean="0"/>
            <a:t>ili odgovarajuće </a:t>
          </a:r>
          <a:r>
            <a:rPr lang="hr-HR" sz="1800" b="1" i="1" u="sng" kern="1200" dirty="0" smtClean="0"/>
            <a:t>roditeljske skrbi</a:t>
          </a:r>
          <a:endParaRPr lang="hr-HR" sz="1800" b="1" i="1" u="sng" kern="1200" dirty="0"/>
        </a:p>
      </dsp:txBody>
      <dsp:txXfrm>
        <a:off x="1120035" y="3644776"/>
        <a:ext cx="7287866" cy="671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E1CB8-412E-4B1F-8A72-73B8CC09905F}" type="datetimeFigureOut">
              <a:rPr lang="hr-HR" smtClean="0"/>
              <a:pPr/>
              <a:t>4.6.2019.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FA19E-6915-4A22-9CA1-723E03B5CA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902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F70742-6540-4E9A-8D9E-E7A11AD5B4D9}" type="slidenum">
              <a:rPr lang="hr-HR"/>
              <a:pPr/>
              <a:t>2</a:t>
            </a:fld>
            <a:endParaRPr lang="hr-HR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954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4.6.2019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4.6.2019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4.6.2019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4.6.2019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4.6.2019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4.6.2019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4.6.2019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4.6.2019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4.6.2019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4.6.2019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4.6.2019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pPr/>
              <a:t>4.6.2019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.mzos.hr/Default.aspx?art=13777&amp;sec=1933" TargetMode="External"/><Relationship Id="rId2" Type="http://schemas.openxmlformats.org/officeDocument/2006/relationships/hyperlink" Target="https://www.upisi.hr/up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rodne-novine.nn.hr/clanci/sluzbeni/2018_05_47_899.html" TargetMode="External"/><Relationship Id="rId5" Type="http://schemas.openxmlformats.org/officeDocument/2006/relationships/hyperlink" Target="http://narodne-novine.nn.hr/clanci/sluzbeni/2017_05_47_1109.html" TargetMode="External"/><Relationship Id="rId4" Type="http://schemas.openxmlformats.org/officeDocument/2006/relationships/hyperlink" Target="https://mzo.hr/sites/default/files/migrated/pravilnik_o_elementima_i_kriterijima_final.pdf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160240"/>
          </a:xfrm>
        </p:spPr>
        <p:txBody>
          <a:bodyPr/>
          <a:lstStyle/>
          <a:p>
            <a:r>
              <a:rPr lang="hr-HR" dirty="0" smtClean="0"/>
              <a:t>UPISI U SREDNJU ŠKOLU!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4149080"/>
            <a:ext cx="7558608" cy="2520280"/>
          </a:xfrm>
        </p:spPr>
        <p:txBody>
          <a:bodyPr>
            <a:normAutofit/>
          </a:bodyPr>
          <a:lstStyle/>
          <a:p>
            <a:endParaRPr lang="hr-HR" sz="2000" dirty="0" smtClean="0"/>
          </a:p>
          <a:p>
            <a:endParaRPr lang="hr-HR" sz="2000" dirty="0"/>
          </a:p>
          <a:p>
            <a:endParaRPr lang="hr-HR" sz="2000" dirty="0" smtClean="0"/>
          </a:p>
        </p:txBody>
      </p:sp>
      <p:pic>
        <p:nvPicPr>
          <p:cNvPr id="4" name="Picture 2" descr="http://www.skole.hr/img/themes/portalzaskole2010/images/mnv/skole_skoleFakultetiDomov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88840"/>
            <a:ext cx="2520280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38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836712"/>
            <a:ext cx="5410944" cy="898360"/>
          </a:xfrm>
        </p:spPr>
        <p:txBody>
          <a:bodyPr>
            <a:noAutofit/>
          </a:bodyPr>
          <a:lstStyle/>
          <a:p>
            <a:r>
              <a:rPr lang="hr-HR" sz="3600" u="sng" dirty="0" smtClean="0"/>
              <a:t>Natjecanja u znanju</a:t>
            </a:r>
            <a:br>
              <a:rPr lang="hr-HR" sz="3600" u="sng" dirty="0" smtClean="0"/>
            </a:br>
            <a:endParaRPr lang="hr-HR" sz="3600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889135"/>
            <a:ext cx="7408333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/>
              <a:t>b</a:t>
            </a:r>
            <a:r>
              <a:rPr lang="hr-HR" sz="2000" dirty="0" smtClean="0"/>
              <a:t>oduju se rezultati u natjecanjima u znanju iz: </a:t>
            </a:r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000" u="sng" dirty="0" smtClean="0"/>
              <a:t>Hrvatskog jezika</a:t>
            </a:r>
            <a:r>
              <a:rPr lang="hr-HR" sz="2000" dirty="0" smtClean="0"/>
              <a:t>, </a:t>
            </a:r>
            <a:r>
              <a:rPr lang="hr-HR" sz="2000" u="sng" dirty="0" smtClean="0"/>
              <a:t>Matematike</a:t>
            </a:r>
            <a:r>
              <a:rPr lang="hr-HR" sz="2000" dirty="0" smtClean="0"/>
              <a:t>, </a:t>
            </a:r>
            <a:r>
              <a:rPr lang="hr-HR" sz="2000" u="sng" dirty="0" smtClean="0"/>
              <a:t>Engleskog jezika</a:t>
            </a:r>
            <a:r>
              <a:rPr lang="hr-HR" sz="2000" dirty="0" smtClean="0"/>
              <a:t>, </a:t>
            </a:r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000" dirty="0" smtClean="0"/>
              <a:t>iz </a:t>
            </a:r>
            <a:r>
              <a:rPr lang="hr-HR" sz="2000" b="1" u="sng" dirty="0" smtClean="0"/>
              <a:t>2</a:t>
            </a:r>
            <a:r>
              <a:rPr lang="hr-HR" sz="2000" u="sng" dirty="0" smtClean="0"/>
              <a:t> predmeta</a:t>
            </a:r>
            <a:r>
              <a:rPr lang="hr-HR" sz="2000" dirty="0" smtClean="0"/>
              <a:t> posebno značajna za upis i </a:t>
            </a:r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000" b="1" u="sng" dirty="0" smtClean="0"/>
              <a:t>1</a:t>
            </a:r>
            <a:r>
              <a:rPr lang="hr-HR" sz="2000" u="sng" dirty="0" smtClean="0"/>
              <a:t> predmet </a:t>
            </a:r>
            <a:r>
              <a:rPr lang="hr-HR" sz="2000" dirty="0" smtClean="0"/>
              <a:t>kojeg samostalno određuje škola</a:t>
            </a:r>
            <a:endParaRPr lang="hr-HR" sz="2000" dirty="0"/>
          </a:p>
        </p:txBody>
      </p:sp>
      <p:pic>
        <p:nvPicPr>
          <p:cNvPr id="5124" name="Picture 4" descr="http://os-djarnevic-ka.skole.hr/upload/os-djarnevic-ka/images/newsimg/327/Image/fizika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4665"/>
            <a:ext cx="2812050" cy="232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u="sng" dirty="0"/>
              <a:t>Vrednovanje posebnih </a:t>
            </a:r>
            <a:r>
              <a:rPr lang="hr-HR" sz="3600" u="sng" dirty="0" smtClean="0"/>
              <a:t>rezultata – u znanju </a:t>
            </a:r>
            <a:endParaRPr lang="hr-HR" sz="3600" u="sng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235701"/>
              </p:ext>
            </p:extLst>
          </p:nvPr>
        </p:nvGraphicFramePr>
        <p:xfrm>
          <a:off x="395536" y="1844824"/>
          <a:ext cx="7992888" cy="4464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2634"/>
                <a:gridCol w="3720254"/>
              </a:tblGrid>
              <a:tr h="744083">
                <a:tc>
                  <a:txBody>
                    <a:bodyPr/>
                    <a:lstStyle/>
                    <a:p>
                      <a:r>
                        <a:rPr lang="hr-HR" dirty="0" smtClean="0"/>
                        <a:t>Rezultati </a:t>
                      </a:r>
                      <a:r>
                        <a:rPr lang="hr-HR" u="sng" dirty="0" smtClean="0"/>
                        <a:t>državnog</a:t>
                      </a:r>
                      <a:r>
                        <a:rPr lang="hr-HR" u="sng" baseline="0" dirty="0" smtClean="0"/>
                        <a:t>  ili međunarodnog</a:t>
                      </a:r>
                      <a:r>
                        <a:rPr lang="hr-HR" baseline="0" dirty="0" smtClean="0"/>
                        <a:t> natjecanja </a:t>
                      </a:r>
                      <a:r>
                        <a:rPr lang="hr-HR" i="1" u="sng" baseline="0" dirty="0" smtClean="0"/>
                        <a:t>u znanju</a:t>
                      </a:r>
                      <a:endParaRPr lang="hr-HR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Dodatni bodovi</a:t>
                      </a:r>
                      <a:endParaRPr lang="hr-HR" dirty="0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hr-HR" b="1" baseline="0" dirty="0" smtClean="0"/>
                        <a:t>1., 2. ili 3. mjesto</a:t>
                      </a:r>
                      <a:r>
                        <a:rPr lang="hr-HR" b="0" baseline="0" dirty="0" smtClean="0"/>
                        <a:t> </a:t>
                      </a:r>
                      <a:r>
                        <a:rPr lang="hr-HR" b="0" u="none" baseline="0" dirty="0" smtClean="0"/>
                        <a:t>kao </a:t>
                      </a:r>
                      <a:r>
                        <a:rPr lang="hr-HR" b="1" u="none" baseline="0" dirty="0" smtClean="0"/>
                        <a:t>pojedinac</a:t>
                      </a:r>
                      <a:r>
                        <a:rPr lang="hr-HR" b="0" u="none" baseline="0" dirty="0" smtClean="0"/>
                        <a:t> </a:t>
                      </a:r>
                      <a:r>
                        <a:rPr lang="hr-HR" b="0" baseline="0" dirty="0" smtClean="0"/>
                        <a:t>u 5., 6., 7. ili 8. razredu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Izravan upis</a:t>
                      </a:r>
                      <a:endParaRPr lang="hr-HR" b="1" dirty="0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hr-HR" b="1" dirty="0" smtClean="0"/>
                        <a:t>1. mjesto </a:t>
                      </a:r>
                      <a:r>
                        <a:rPr lang="hr-HR" b="0" dirty="0" smtClean="0"/>
                        <a:t>kao </a:t>
                      </a:r>
                      <a:r>
                        <a:rPr lang="hr-HR" b="0" u="sng" dirty="0" smtClean="0"/>
                        <a:t>član skupine</a:t>
                      </a:r>
                      <a:r>
                        <a:rPr lang="hr-HR" b="0" u="none" dirty="0" smtClean="0"/>
                        <a:t> </a:t>
                      </a:r>
                      <a:r>
                        <a:rPr lang="hr-HR" b="0" dirty="0" smtClean="0"/>
                        <a:t>u 5., 6., 7. ili 8. razredu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4 boda</a:t>
                      </a:r>
                      <a:endParaRPr lang="hr-HR" b="1" dirty="0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hr-HR" b="1" dirty="0" smtClean="0"/>
                        <a:t>2. mjesto </a:t>
                      </a:r>
                      <a:r>
                        <a:rPr lang="hr-HR" b="0" dirty="0" smtClean="0"/>
                        <a:t>kao </a:t>
                      </a:r>
                      <a:r>
                        <a:rPr lang="hr-HR" b="0" u="sng" dirty="0" smtClean="0"/>
                        <a:t>član skupine</a:t>
                      </a:r>
                      <a:r>
                        <a:rPr lang="hr-HR" b="0" u="none" dirty="0" smtClean="0"/>
                        <a:t>  </a:t>
                      </a:r>
                      <a:r>
                        <a:rPr lang="hr-HR" b="0" dirty="0" smtClean="0"/>
                        <a:t>5.,6.,7.</a:t>
                      </a:r>
                      <a:r>
                        <a:rPr lang="hr-HR" b="0" baseline="0" dirty="0" smtClean="0"/>
                        <a:t> ili 8. razreda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3 boda</a:t>
                      </a:r>
                      <a:endParaRPr lang="hr-HR" b="1" dirty="0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hr-HR" b="1" dirty="0" smtClean="0"/>
                        <a:t>3. mjesto </a:t>
                      </a:r>
                      <a:r>
                        <a:rPr lang="hr-HR" b="0" dirty="0" smtClean="0"/>
                        <a:t>kao </a:t>
                      </a:r>
                      <a:r>
                        <a:rPr lang="hr-HR" b="0" u="sng" baseline="0" dirty="0" smtClean="0"/>
                        <a:t>član skupine</a:t>
                      </a:r>
                      <a:r>
                        <a:rPr lang="hr-HR" b="0" u="none" baseline="0" dirty="0" smtClean="0"/>
                        <a:t> </a:t>
                      </a:r>
                      <a:r>
                        <a:rPr lang="hr-HR" b="0" baseline="0" dirty="0" smtClean="0"/>
                        <a:t>5.,6.,7. ili 8. razreda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2 bod</a:t>
                      </a:r>
                      <a:endParaRPr lang="hr-HR" b="1" dirty="0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hr-HR" b="1" dirty="0" smtClean="0"/>
                        <a:t>Sudjelovanje </a:t>
                      </a:r>
                      <a:r>
                        <a:rPr lang="hr-HR" b="0" dirty="0" smtClean="0"/>
                        <a:t>kao pojedinac ili član skupine u 5.,6.,7. ili 8. razredu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1 bod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73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8" cy="1656184"/>
          </a:xfrm>
        </p:spPr>
        <p:txBody>
          <a:bodyPr>
            <a:normAutofit/>
          </a:bodyPr>
          <a:lstStyle/>
          <a:p>
            <a:r>
              <a:rPr lang="hr-HR" sz="3600" u="sng" dirty="0" smtClean="0"/>
              <a:t>Natjecanja školskih sportskih društava</a:t>
            </a:r>
            <a:br>
              <a:rPr lang="hr-HR" sz="3600" u="sng" dirty="0" smtClean="0"/>
            </a:br>
            <a:endParaRPr lang="hr-HR" sz="3600" u="sng" dirty="0"/>
          </a:p>
        </p:txBody>
      </p:sp>
      <p:graphicFrame>
        <p:nvGraphicFramePr>
          <p:cNvPr id="4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659368"/>
              </p:ext>
            </p:extLst>
          </p:nvPr>
        </p:nvGraphicFramePr>
        <p:xfrm>
          <a:off x="323528" y="1628800"/>
          <a:ext cx="7920880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6048"/>
                <a:gridCol w="3224832"/>
              </a:tblGrid>
              <a:tr h="1429082">
                <a:tc>
                  <a:txBody>
                    <a:bodyPr/>
                    <a:lstStyle/>
                    <a:p>
                      <a:r>
                        <a:rPr lang="hr-HR" sz="2200" dirty="0" smtClean="0"/>
                        <a:t>Rezultati </a:t>
                      </a:r>
                      <a:r>
                        <a:rPr lang="hr-HR" sz="2200" u="sng" dirty="0" smtClean="0"/>
                        <a:t>državnog</a:t>
                      </a:r>
                      <a:r>
                        <a:rPr lang="hr-HR" sz="2200" baseline="0" dirty="0" smtClean="0"/>
                        <a:t> sportskog natjecanja </a:t>
                      </a:r>
                      <a:r>
                        <a:rPr lang="hr-HR" sz="2200" i="1" u="sng" baseline="0" dirty="0" smtClean="0"/>
                        <a:t>školskih sportskih društava 5.,6.,7. ili 8. razreda</a:t>
                      </a:r>
                      <a:endParaRPr lang="hr-HR" sz="2200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 smtClean="0"/>
                        <a:t>Dodatni bodovi</a:t>
                      </a:r>
                      <a:endParaRPr lang="hr-HR" sz="2200" dirty="0"/>
                    </a:p>
                  </a:txBody>
                  <a:tcPr/>
                </a:tc>
              </a:tr>
              <a:tr h="555754">
                <a:tc>
                  <a:txBody>
                    <a:bodyPr/>
                    <a:lstStyle/>
                    <a:p>
                      <a:r>
                        <a:rPr lang="hr-HR" sz="2200" b="1" baseline="0" dirty="0" smtClean="0"/>
                        <a:t>1. mjesto</a:t>
                      </a:r>
                      <a:r>
                        <a:rPr lang="hr-HR" sz="2200" b="0" baseline="0" dirty="0" smtClean="0"/>
                        <a:t> kao član ekipe</a:t>
                      </a:r>
                      <a:endParaRPr lang="hr-HR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b="1" dirty="0" smtClean="0"/>
                        <a:t>3</a:t>
                      </a:r>
                      <a:r>
                        <a:rPr lang="hr-HR" sz="2200" b="1" baseline="0" dirty="0" smtClean="0"/>
                        <a:t> boda</a:t>
                      </a:r>
                      <a:endParaRPr lang="hr-HR" sz="2200" b="1" dirty="0"/>
                    </a:p>
                  </a:txBody>
                  <a:tcPr/>
                </a:tc>
              </a:tr>
              <a:tr h="555754">
                <a:tc>
                  <a:txBody>
                    <a:bodyPr/>
                    <a:lstStyle/>
                    <a:p>
                      <a:r>
                        <a:rPr lang="hr-HR" sz="2200" b="1" dirty="0" smtClean="0"/>
                        <a:t>2. mjesto </a:t>
                      </a:r>
                      <a:r>
                        <a:rPr lang="hr-HR" sz="2200" b="0" dirty="0" smtClean="0"/>
                        <a:t>kao član</a:t>
                      </a:r>
                      <a:r>
                        <a:rPr lang="hr-HR" sz="2200" b="0" baseline="0" dirty="0" smtClean="0"/>
                        <a:t> ekipe</a:t>
                      </a:r>
                      <a:endParaRPr lang="hr-H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b="1" dirty="0" smtClean="0"/>
                        <a:t>2 boda</a:t>
                      </a:r>
                      <a:endParaRPr lang="hr-HR" sz="2200" b="1" dirty="0"/>
                    </a:p>
                  </a:txBody>
                  <a:tcPr/>
                </a:tc>
              </a:tr>
              <a:tr h="555754">
                <a:tc>
                  <a:txBody>
                    <a:bodyPr/>
                    <a:lstStyle/>
                    <a:p>
                      <a:r>
                        <a:rPr lang="hr-HR" sz="2200" b="1" dirty="0" smtClean="0"/>
                        <a:t>3. mjesto </a:t>
                      </a:r>
                      <a:r>
                        <a:rPr lang="hr-HR" sz="2200" b="0" dirty="0" smtClean="0"/>
                        <a:t>kao član</a:t>
                      </a:r>
                      <a:r>
                        <a:rPr lang="hr-HR" sz="2200" b="0" baseline="0" dirty="0" smtClean="0"/>
                        <a:t> ekipe</a:t>
                      </a:r>
                      <a:endParaRPr lang="hr-H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b="1" dirty="0" smtClean="0"/>
                        <a:t>1 bod</a:t>
                      </a:r>
                      <a:endParaRPr lang="hr-HR" sz="2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u="sng" dirty="0" smtClean="0"/>
              <a:t>3. Poseban element vrednovanja</a:t>
            </a:r>
            <a:endParaRPr lang="hr-HR" sz="3600" u="sng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51520" y="1700808"/>
            <a:ext cx="8208912" cy="5040560"/>
          </a:xfrm>
        </p:spPr>
        <p:txBody>
          <a:bodyPr>
            <a:noAutofit/>
          </a:bodyPr>
          <a:lstStyle/>
          <a:p>
            <a:r>
              <a:rPr lang="hr-HR" sz="2000" dirty="0"/>
              <a:t>k</a:t>
            </a:r>
            <a:r>
              <a:rPr lang="hr-HR" sz="2000" dirty="0" smtClean="0"/>
              <a:t>andidati sa </a:t>
            </a:r>
            <a:r>
              <a:rPr lang="hr-HR" sz="2000" b="1" dirty="0" smtClean="0"/>
              <a:t>zdravstvenim teškoćama</a:t>
            </a:r>
          </a:p>
          <a:p>
            <a:pPr marL="0" indent="0">
              <a:buNone/>
            </a:pPr>
            <a:endParaRPr lang="hr-HR" sz="2000" b="1" dirty="0" smtClean="0"/>
          </a:p>
          <a:p>
            <a:r>
              <a:rPr lang="hr-HR" sz="2000" dirty="0" smtClean="0"/>
              <a:t>kandidati koji su ostvarili školski uspjeh </a:t>
            </a:r>
            <a:r>
              <a:rPr lang="hr-HR" sz="2000" b="1" dirty="0" smtClean="0"/>
              <a:t>u otežanim uvjetima obrazovanja </a:t>
            </a:r>
            <a:r>
              <a:rPr lang="hr-HR" sz="2000" dirty="0" smtClean="0"/>
              <a:t>(ekonomskim, socijalnim, odgojnim)</a:t>
            </a:r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000" dirty="0"/>
              <a:t>k</a:t>
            </a:r>
            <a:r>
              <a:rPr lang="hr-HR" sz="2000" dirty="0" smtClean="0"/>
              <a:t>andidati na osnovi Nacionalne strategije za uključivanje </a:t>
            </a:r>
            <a:r>
              <a:rPr lang="hr-HR" sz="2000" b="1" dirty="0" smtClean="0"/>
              <a:t>Roma</a:t>
            </a:r>
          </a:p>
          <a:p>
            <a:pPr marL="0" indent="0">
              <a:buNone/>
            </a:pPr>
            <a:endParaRPr lang="hr-HR" sz="2000" b="1" u="sng" dirty="0" smtClean="0"/>
          </a:p>
          <a:p>
            <a:r>
              <a:rPr lang="hr-HR" sz="2000" dirty="0"/>
              <a:t>k</a:t>
            </a:r>
            <a:r>
              <a:rPr lang="hr-HR" sz="2000" dirty="0" smtClean="0"/>
              <a:t>andidati čiji su roditelji </a:t>
            </a:r>
            <a:r>
              <a:rPr lang="hr-HR" sz="2000" b="1" dirty="0" smtClean="0"/>
              <a:t>državni službenici </a:t>
            </a:r>
            <a:r>
              <a:rPr lang="hr-HR" sz="2000" dirty="0" smtClean="0"/>
              <a:t>po službenoj dužnosti bili upućeni na rad </a:t>
            </a:r>
            <a:r>
              <a:rPr lang="hr-HR" sz="2000" b="1" dirty="0" smtClean="0"/>
              <a:t>u inozemstvo</a:t>
            </a:r>
          </a:p>
          <a:p>
            <a:pPr marL="0" indent="0">
              <a:buNone/>
            </a:pPr>
            <a:endParaRPr lang="hr-HR" sz="2000" b="1" dirty="0" smtClean="0"/>
          </a:p>
          <a:p>
            <a:r>
              <a:rPr lang="hr-HR" sz="2000" dirty="0" smtClean="0"/>
              <a:t>priznaje se samo </a:t>
            </a:r>
            <a:r>
              <a:rPr lang="hr-HR" sz="2000" b="1" dirty="0" smtClean="0"/>
              <a:t>jedno pravo - najpovoljnije</a:t>
            </a:r>
            <a:endParaRPr lang="hr-HR" sz="2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986" y="404665"/>
            <a:ext cx="1780014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71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u="sng" dirty="0" smtClean="0"/>
              <a:t>Upis kandidata sa zdravstvenim teškoćama</a:t>
            </a:r>
            <a:endParaRPr lang="hr-HR" sz="3600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7408333" cy="4176464"/>
          </a:xfrm>
        </p:spPr>
        <p:txBody>
          <a:bodyPr>
            <a:normAutofit/>
          </a:bodyPr>
          <a:lstStyle/>
          <a:p>
            <a:r>
              <a:rPr lang="hr-HR" sz="2000" dirty="0" smtClean="0"/>
              <a:t>kandidati koji su osnovnu školu završili po redovnom nastavnom planu i programu, a teže </a:t>
            </a:r>
            <a:r>
              <a:rPr lang="hr-HR" sz="2000" b="1" dirty="0" smtClean="0"/>
              <a:t>zdravstvene teškoće i/ili dugotrajno liječenje </a:t>
            </a:r>
            <a:r>
              <a:rPr lang="hr-HR" sz="2000" dirty="0" smtClean="0"/>
              <a:t>utjecali na postizanje rezultata tijekom osnovne škole i značajno im sužavaju mogući izbor srednjoškolskog obrazovnog programa</a:t>
            </a:r>
          </a:p>
          <a:p>
            <a:pPr>
              <a:buNone/>
            </a:pPr>
            <a:endParaRPr lang="hr-HR" sz="2000" dirty="0" smtClean="0"/>
          </a:p>
          <a:p>
            <a:r>
              <a:rPr lang="hr-HR" sz="2000" dirty="0" smtClean="0"/>
              <a:t>kandidatima se dodaje </a:t>
            </a:r>
            <a:r>
              <a:rPr lang="hr-HR" sz="2000" b="1" dirty="0" smtClean="0"/>
              <a:t>1 bod </a:t>
            </a:r>
            <a:r>
              <a:rPr lang="hr-HR" sz="2000" dirty="0" smtClean="0"/>
              <a:t>za </a:t>
            </a:r>
            <a:r>
              <a:rPr lang="hr-HR" sz="2000" u="sng" dirty="0" smtClean="0"/>
              <a:t>programe za koje imaju stručno mišljenje</a:t>
            </a:r>
            <a:r>
              <a:rPr lang="hr-HR" sz="2000" dirty="0" smtClean="0"/>
              <a:t> Službe za profesionalno usmjeravanje HZZ</a:t>
            </a:r>
            <a:endParaRPr lang="hr-HR" sz="2000" dirty="0"/>
          </a:p>
        </p:txBody>
      </p:sp>
      <p:pic>
        <p:nvPicPr>
          <p:cNvPr id="7170" name="Picture 2" descr="http://www.mrrfeu.hr/UserDocsImages/SLIKE/1292516808ilustracija_vrednovanje%20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725144"/>
            <a:ext cx="6715125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71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u="sng" dirty="0" smtClean="0"/>
              <a:t>Potrebni dokumenti</a:t>
            </a:r>
            <a:endParaRPr lang="hr-HR" sz="3600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492896"/>
            <a:ext cx="7408333" cy="259228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hr-HR" sz="2000" b="1" dirty="0" smtClean="0"/>
              <a:t>Stručno mišljenje službe za profesionalno usmjeravanje </a:t>
            </a:r>
            <a:r>
              <a:rPr lang="hr-HR" sz="2000" b="1" dirty="0"/>
              <a:t>HZZ-a </a:t>
            </a:r>
            <a:endParaRPr lang="hr-HR" sz="2000" b="1" dirty="0" smtClean="0"/>
          </a:p>
          <a:p>
            <a:pPr>
              <a:buFontTx/>
              <a:buChar char="-"/>
            </a:pPr>
            <a:r>
              <a:rPr lang="hr-HR" sz="2000" dirty="0" smtClean="0"/>
              <a:t>na </a:t>
            </a:r>
            <a:r>
              <a:rPr lang="hr-HR" sz="2000" dirty="0"/>
              <a:t>temelju </a:t>
            </a:r>
            <a:r>
              <a:rPr lang="hr-HR" sz="2000" dirty="0" smtClean="0"/>
              <a:t>stručnog mišljenja </a:t>
            </a:r>
            <a:r>
              <a:rPr lang="hr-HR" sz="2000" dirty="0"/>
              <a:t>nadležnog školskog </a:t>
            </a:r>
            <a:r>
              <a:rPr lang="hr-HR" sz="2000" dirty="0" smtClean="0"/>
              <a:t>liječnika</a:t>
            </a:r>
          </a:p>
          <a:p>
            <a:pPr>
              <a:buFontTx/>
              <a:buChar char="-"/>
            </a:pPr>
            <a:r>
              <a:rPr lang="hr-HR" sz="2000" dirty="0" smtClean="0"/>
              <a:t>na temelju dostavljene specijalističke dokumentacije o težim zdravstvenim teškoćama i/ili dugotrajnom liječenju</a:t>
            </a:r>
            <a:endParaRPr lang="hr-HR" sz="2000" dirty="0"/>
          </a:p>
          <a:p>
            <a:pPr marL="457200" indent="-457200">
              <a:buAutoNum type="arabicPeriod"/>
            </a:pPr>
            <a:endParaRPr lang="hr-HR" sz="2000" b="1" u="sng" dirty="0"/>
          </a:p>
        </p:txBody>
      </p:sp>
      <p:pic>
        <p:nvPicPr>
          <p:cNvPr id="9218" name="Picture 2" descr="http://os-mareljkovic-cerna.skole.hr/upload/os-mareljkovic-cerna/images/static3/817/Image/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618" y="365448"/>
            <a:ext cx="212407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17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96944" cy="1872208"/>
          </a:xfrm>
        </p:spPr>
        <p:txBody>
          <a:bodyPr>
            <a:noAutofit/>
          </a:bodyPr>
          <a:lstStyle/>
          <a:p>
            <a:r>
              <a:rPr lang="hr-HR" sz="3600" u="sng" dirty="0" smtClean="0"/>
              <a:t>Otežani uvjeti obrazovanja (nepovoljni ekonomski, socijalni, odgojni čimbenici)</a:t>
            </a:r>
            <a:endParaRPr lang="hr-HR" sz="3600" u="sng" dirty="0"/>
          </a:p>
        </p:txBody>
      </p:sp>
      <p:graphicFrame>
        <p:nvGraphicFramePr>
          <p:cNvPr id="4" name="Rezervirano mjesto sadržaja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842465"/>
              </p:ext>
            </p:extLst>
          </p:nvPr>
        </p:nvGraphicFramePr>
        <p:xfrm>
          <a:off x="0" y="1700808"/>
          <a:ext cx="8460432" cy="4603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507288" cy="1252728"/>
          </a:xfrm>
        </p:spPr>
        <p:txBody>
          <a:bodyPr>
            <a:noAutofit/>
          </a:bodyPr>
          <a:lstStyle/>
          <a:p>
            <a:r>
              <a:rPr lang="hr-HR" sz="3600" u="sng" dirty="0" smtClean="0"/>
              <a:t>Potrebni dokumenti</a:t>
            </a:r>
            <a:endParaRPr lang="hr-HR" sz="3600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74441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Liječnička potvrda o bolesti roditelja</a:t>
            </a:r>
          </a:p>
          <a:p>
            <a:endParaRPr lang="hr-HR" sz="2000" dirty="0" smtClean="0"/>
          </a:p>
          <a:p>
            <a:r>
              <a:rPr lang="hr-HR" sz="2000" dirty="0" smtClean="0"/>
              <a:t>Potvrda o dugotrajnoj nezaposlenosti oba roditelja</a:t>
            </a:r>
          </a:p>
          <a:p>
            <a:endParaRPr lang="hr-HR" sz="2000" dirty="0" smtClean="0"/>
          </a:p>
          <a:p>
            <a:r>
              <a:rPr lang="hr-HR" sz="2000" dirty="0" smtClean="0"/>
              <a:t>Potvrda o korištenju socijalne pomoći</a:t>
            </a:r>
          </a:p>
          <a:p>
            <a:endParaRPr lang="hr-HR" sz="2000" dirty="0" smtClean="0"/>
          </a:p>
          <a:p>
            <a:r>
              <a:rPr lang="hr-HR" sz="2000" dirty="0" smtClean="0"/>
              <a:t>Potvrda o smrti roditelja</a:t>
            </a:r>
          </a:p>
          <a:p>
            <a:endParaRPr lang="hr-HR" sz="2000" dirty="0" smtClean="0"/>
          </a:p>
          <a:p>
            <a:r>
              <a:rPr lang="hr-HR" sz="2000" dirty="0" smtClean="0"/>
              <a:t>Potvrda nadležnog centra za socijalnu skrb da je kandidat bez roditelja ili odgovarajuće socijalne skrbi</a:t>
            </a:r>
            <a:endParaRPr lang="hr-HR" sz="2000" dirty="0"/>
          </a:p>
        </p:txBody>
      </p:sp>
      <p:pic>
        <p:nvPicPr>
          <p:cNvPr id="10242" name="Picture 2" descr="http://os-mareljkovic-cerna.skole.hr/upload/os-mareljkovic-cerna/images/static3/817/Image/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240" y="404664"/>
            <a:ext cx="212407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97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90600"/>
          </a:xfrm>
        </p:spPr>
        <p:txBody>
          <a:bodyPr>
            <a:noAutofit/>
          </a:bodyPr>
          <a:lstStyle/>
          <a:p>
            <a:r>
              <a:rPr lang="hr-HR" sz="3600" u="sng" dirty="0" smtClean="0"/>
              <a:t>Nacionalna strategija za uključivanje Roma za razdoblje od 2013. do 2020. godine </a:t>
            </a:r>
            <a:endParaRPr lang="hr-HR" sz="3600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40088"/>
          </a:xfrm>
        </p:spPr>
        <p:txBody>
          <a:bodyPr>
            <a:normAutofit/>
          </a:bodyPr>
          <a:lstStyle/>
          <a:p>
            <a:r>
              <a:rPr lang="hr-HR" sz="2000" dirty="0" smtClean="0"/>
              <a:t>kandidat koji je pripadnik </a:t>
            </a:r>
            <a:r>
              <a:rPr lang="hr-HR" sz="2000" b="1" dirty="0" smtClean="0"/>
              <a:t>romske nacionalne manjine</a:t>
            </a:r>
            <a:r>
              <a:rPr lang="hr-HR" sz="2000" dirty="0" smtClean="0"/>
              <a:t>, a živi u uvjetima koji su mogli nepovoljno utjecati na njegov uspjeh </a:t>
            </a:r>
            <a:r>
              <a:rPr lang="hr-HR" sz="2000" b="1" dirty="0" smtClean="0"/>
              <a:t>dodaju se 2 boda</a:t>
            </a:r>
          </a:p>
          <a:p>
            <a:pPr marL="0" indent="0">
              <a:buNone/>
            </a:pPr>
            <a:endParaRPr lang="hr-HR" sz="2000" dirty="0" smtClean="0"/>
          </a:p>
          <a:p>
            <a:pPr>
              <a:buNone/>
            </a:pPr>
            <a:r>
              <a:rPr lang="hr-HR" sz="2000" u="sng" dirty="0" smtClean="0"/>
              <a:t>Potrebna dokumentacija:</a:t>
            </a:r>
          </a:p>
          <a:p>
            <a:pPr>
              <a:buNone/>
            </a:pPr>
            <a:endParaRPr lang="hr-HR" sz="2000" u="sng" dirty="0" smtClean="0"/>
          </a:p>
          <a:p>
            <a:pPr>
              <a:buNone/>
            </a:pPr>
            <a:endParaRPr lang="hr-HR" sz="2000" u="sng" dirty="0" smtClean="0"/>
          </a:p>
          <a:p>
            <a:r>
              <a:rPr lang="hr-HR" sz="2000" dirty="0"/>
              <a:t>p</a:t>
            </a:r>
            <a:r>
              <a:rPr lang="hr-HR" sz="2000" dirty="0" smtClean="0"/>
              <a:t>reporuka </a:t>
            </a:r>
            <a:r>
              <a:rPr lang="hr-HR" sz="2000" u="sng" dirty="0" smtClean="0"/>
              <a:t>Vijeća romske nacionalne manjine </a:t>
            </a:r>
            <a:r>
              <a:rPr lang="hr-HR" sz="2000" dirty="0" smtClean="0"/>
              <a:t>odnosno registrirane romske udruge</a:t>
            </a:r>
          </a:p>
        </p:txBody>
      </p:sp>
      <p:pic>
        <p:nvPicPr>
          <p:cNvPr id="4" name="Picture 2" descr="http://os-mareljkovic-cerna.skole.hr/upload/os-mareljkovic-cerna/images/static3/817/Image/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56992"/>
            <a:ext cx="1980059" cy="1687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85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u="sng" dirty="0" smtClean="0"/>
              <a:t>Roditelji državni službenici bili upućeni na rad u inozemstvo</a:t>
            </a:r>
            <a:endParaRPr lang="hr-HR" sz="3600" u="sng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2952328"/>
          </a:xfrm>
        </p:spPr>
        <p:txBody>
          <a:bodyPr>
            <a:normAutofit/>
          </a:bodyPr>
          <a:lstStyle/>
          <a:p>
            <a:r>
              <a:rPr lang="hr-HR" sz="2000" dirty="0" smtClean="0"/>
              <a:t>najmanje se dva od posljednja četiri razreda školovali u inozemstvu</a:t>
            </a:r>
          </a:p>
          <a:p>
            <a:r>
              <a:rPr lang="hr-HR" sz="2000" b="1" dirty="0"/>
              <a:t>izravni </a:t>
            </a:r>
            <a:r>
              <a:rPr lang="hr-HR" sz="2000" b="1" dirty="0" smtClean="0"/>
              <a:t>upis </a:t>
            </a:r>
          </a:p>
          <a:p>
            <a:r>
              <a:rPr lang="hr-HR" sz="2000" dirty="0" smtClean="0"/>
              <a:t>uz uvjet da zadovolje na ispitu sposobnosti i darovitosti u školama u kojima je to uvjet za upis</a:t>
            </a:r>
            <a:endParaRPr lang="hr-HR" sz="2000" dirty="0"/>
          </a:p>
          <a:p>
            <a:endParaRPr lang="hr-HR" sz="2000" dirty="0"/>
          </a:p>
        </p:txBody>
      </p:sp>
      <p:pic>
        <p:nvPicPr>
          <p:cNvPr id="11266" name="Picture 2" descr="http://www.aranea.com.hr/sites/default/files/studij_inozemst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73016"/>
            <a:ext cx="30480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86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u="sng" dirty="0"/>
              <a:t>Što je dobro znati pri izboru vrste srednjoškolskog programa/ zanimanja</a:t>
            </a:r>
            <a:endParaRPr lang="en-US" sz="3600" u="sng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5194920" cy="3528392"/>
          </a:xfrm>
        </p:spPr>
        <p:txBody>
          <a:bodyPr>
            <a:normAutofit/>
          </a:bodyPr>
          <a:lstStyle/>
          <a:p>
            <a:r>
              <a:rPr lang="hr-HR" sz="2000" dirty="0" smtClean="0"/>
              <a:t>vrijeme odluke o izboru srednje škole je pred nama </a:t>
            </a:r>
          </a:p>
          <a:p>
            <a:r>
              <a:rPr lang="hr-HR" sz="2000" dirty="0" smtClean="0"/>
              <a:t>koje zanimanje odabrati</a:t>
            </a:r>
          </a:p>
          <a:p>
            <a:r>
              <a:rPr lang="hr-HR" sz="2000" dirty="0" smtClean="0"/>
              <a:t>u kojoj školi</a:t>
            </a:r>
          </a:p>
          <a:p>
            <a:r>
              <a:rPr lang="hr-HR" sz="2000" dirty="0" smtClean="0"/>
              <a:t>radi se o jednoj od značajnijih odluka u našem životu kojom ćemo u većoj mjeri odrediti svoj daljnji profesionalni put  </a:t>
            </a:r>
            <a:endParaRPr lang="en-US" sz="2000" dirty="0"/>
          </a:p>
        </p:txBody>
      </p:sp>
      <p:pic>
        <p:nvPicPr>
          <p:cNvPr id="1026" name="Picture 2" descr="http://www.tesa.hr/my_documents/my_pictures/zanimanja-cli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446" y="2976938"/>
            <a:ext cx="2799333" cy="385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u="sng" dirty="0" smtClean="0"/>
              <a:t>Upis kandidata s teškoćama u razvoju</a:t>
            </a:r>
            <a:endParaRPr lang="hr-HR" sz="3600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060848"/>
            <a:ext cx="7408333" cy="3633267"/>
          </a:xfrm>
        </p:spPr>
        <p:txBody>
          <a:bodyPr>
            <a:normAutofit/>
          </a:bodyPr>
          <a:lstStyle/>
          <a:p>
            <a:r>
              <a:rPr lang="hr-HR" sz="2000" dirty="0" smtClean="0"/>
              <a:t>kandidati koji su osnovnu školu završili prema </a:t>
            </a:r>
            <a:r>
              <a:rPr lang="hr-HR" sz="2000" b="1" dirty="0"/>
              <a:t>r</a:t>
            </a:r>
            <a:r>
              <a:rPr lang="hr-HR" sz="2000" b="1" dirty="0" smtClean="0"/>
              <a:t>ješenju</a:t>
            </a:r>
            <a:r>
              <a:rPr lang="hr-HR" sz="2000" dirty="0" smtClean="0"/>
              <a:t> Gradskog ureda za obrazovanje, kulturu i sport Grada Zagreba </a:t>
            </a:r>
            <a:r>
              <a:rPr lang="hr-HR" sz="2000" u="sng" dirty="0" smtClean="0"/>
              <a:t>o primjerenom programu obrazovanja</a:t>
            </a:r>
          </a:p>
          <a:p>
            <a:pPr marL="0" indent="0">
              <a:buNone/>
            </a:pPr>
            <a:endParaRPr lang="hr-HR" sz="2000" u="sng" dirty="0" smtClean="0"/>
          </a:p>
          <a:p>
            <a:r>
              <a:rPr lang="hr-HR" sz="2000" b="1" dirty="0"/>
              <a:t>r</a:t>
            </a:r>
            <a:r>
              <a:rPr lang="hr-HR" sz="2000" b="1" dirty="0" smtClean="0"/>
              <a:t>angiraju</a:t>
            </a:r>
            <a:r>
              <a:rPr lang="hr-HR" sz="2000" dirty="0" smtClean="0"/>
              <a:t> se na </a:t>
            </a:r>
            <a:r>
              <a:rPr lang="hr-HR" sz="2000" b="1" dirty="0" smtClean="0"/>
              <a:t>zasebnim</a:t>
            </a:r>
            <a:r>
              <a:rPr lang="hr-HR" sz="2000" dirty="0" smtClean="0"/>
              <a:t> </a:t>
            </a:r>
            <a:r>
              <a:rPr lang="hr-HR" sz="2000" b="1" dirty="0" smtClean="0"/>
              <a:t>ljestvicama</a:t>
            </a:r>
            <a:r>
              <a:rPr lang="hr-HR" sz="2000" dirty="0" smtClean="0"/>
              <a:t> poretka (ukupan broj bodova)</a:t>
            </a:r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000" dirty="0" smtClean="0"/>
              <a:t>stručno </a:t>
            </a:r>
            <a:r>
              <a:rPr lang="hr-HR" sz="2000" b="1" dirty="0" smtClean="0"/>
              <a:t>mišljenje</a:t>
            </a:r>
            <a:r>
              <a:rPr lang="hr-HR" sz="2000" dirty="0" smtClean="0"/>
              <a:t> </a:t>
            </a:r>
            <a:r>
              <a:rPr lang="hr-HR" sz="2000" b="1" dirty="0" smtClean="0"/>
              <a:t>službe za profesionalno usmjeravanje HZZ-a </a:t>
            </a:r>
            <a:endParaRPr lang="hr-HR" sz="2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u="sng" dirty="0" smtClean="0"/>
              <a:t>Potrebni dokumenti:</a:t>
            </a:r>
            <a:endParaRPr lang="hr-HR" sz="3600" u="sng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>
            <a:normAutofit/>
          </a:bodyPr>
          <a:lstStyle/>
          <a:p>
            <a:r>
              <a:rPr lang="hr-HR" sz="2000" b="1" dirty="0"/>
              <a:t>r</a:t>
            </a:r>
            <a:r>
              <a:rPr lang="hr-HR" sz="2000" b="1" dirty="0" smtClean="0"/>
              <a:t>ješenje</a:t>
            </a:r>
            <a:r>
              <a:rPr lang="hr-HR" sz="2000" dirty="0" smtClean="0"/>
              <a:t> Gradskog ureda</a:t>
            </a:r>
            <a:r>
              <a:rPr lang="pl-PL" sz="2000" dirty="0" smtClean="0"/>
              <a:t> </a:t>
            </a:r>
            <a:r>
              <a:rPr lang="pl-PL" sz="2000" dirty="0"/>
              <a:t>za obrazovanje, kulturu i </a:t>
            </a:r>
            <a:r>
              <a:rPr lang="pl-PL" sz="2000" dirty="0" smtClean="0"/>
              <a:t>sport o primjerenom programu obrazovanja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stručno </a:t>
            </a:r>
            <a:r>
              <a:rPr lang="pl-PL" sz="2000" b="1" dirty="0" smtClean="0"/>
              <a:t>mišljenje </a:t>
            </a:r>
            <a:r>
              <a:rPr lang="pl-PL" sz="2000" dirty="0" smtClean="0"/>
              <a:t>Službe za profesionalno usmjeravanje Hrvatskog zavoda za zapošljavanje</a:t>
            </a:r>
            <a:endParaRPr lang="hr-HR" sz="2000" dirty="0"/>
          </a:p>
        </p:txBody>
      </p:sp>
      <p:pic>
        <p:nvPicPr>
          <p:cNvPr id="4" name="Picture 2" descr="http://os-mareljkovic-cerna.skole.hr/upload/os-mareljkovic-cerna/images/static3/817/Image/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202" y="4077072"/>
            <a:ext cx="212407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33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https://www.upisi.hr/upis/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hr-HR" b="1" dirty="0"/>
              <a:t>Prijava u sustav</a:t>
            </a:r>
          </a:p>
          <a:p>
            <a:pPr fontAlgn="base"/>
            <a:r>
              <a:rPr lang="hr-HR" b="1" dirty="0"/>
              <a:t>Prijave i upisi u srednje škole</a:t>
            </a:r>
          </a:p>
          <a:p>
            <a:pPr fontAlgn="base"/>
            <a:r>
              <a:rPr lang="hr-HR" dirty="0"/>
              <a:t>Važni dokumenti za upise u I. razred srednje škole u </a:t>
            </a:r>
            <a:r>
              <a:rPr lang="hr-HR" dirty="0" smtClean="0"/>
              <a:t>2019./2020. </a:t>
            </a:r>
            <a:r>
              <a:rPr lang="hr-HR" dirty="0"/>
              <a:t>školskoj godini:</a:t>
            </a:r>
            <a:br>
              <a:rPr lang="hr-HR" dirty="0"/>
            </a:br>
            <a:r>
              <a:rPr lang="hr-HR" u="sng" dirty="0">
                <a:hlinkClick r:id="rId3"/>
              </a:rPr>
              <a:t/>
            </a:r>
            <a:br>
              <a:rPr lang="hr-HR" u="sng" dirty="0">
                <a:hlinkClick r:id="rId3"/>
              </a:rPr>
            </a:br>
            <a:r>
              <a:rPr lang="hr-HR" u="sng" dirty="0">
                <a:hlinkClick r:id="rId4"/>
              </a:rPr>
              <a:t>Pravilnik o elementima i kriterijima za izbor kandidata za upis u I. razred srednje </a:t>
            </a:r>
            <a:r>
              <a:rPr lang="hr-HR" u="sng" dirty="0" smtClean="0">
                <a:hlinkClick r:id="rId4"/>
              </a:rPr>
              <a:t>škole</a:t>
            </a:r>
            <a:r>
              <a:rPr lang="hr-HR" u="sng" dirty="0">
                <a:hlinkClick r:id="rId4"/>
              </a:rPr>
              <a:t/>
            </a:r>
            <a:br>
              <a:rPr lang="hr-HR" u="sng" dirty="0">
                <a:hlinkClick r:id="rId4"/>
              </a:rPr>
            </a:br>
            <a:r>
              <a:rPr lang="hr-HR" u="sng" dirty="0">
                <a:hlinkClick r:id="rId4"/>
              </a:rPr>
              <a:t/>
            </a:r>
            <a:br>
              <a:rPr lang="hr-HR" u="sng" dirty="0">
                <a:hlinkClick r:id="rId4"/>
              </a:rPr>
            </a:br>
            <a:r>
              <a:rPr lang="hr-HR" u="sng" dirty="0">
                <a:hlinkClick r:id="rId5"/>
              </a:rPr>
              <a:t>Pravilnik o izmjenama i </a:t>
            </a:r>
            <a:r>
              <a:rPr lang="hr-HR" u="sng" dirty="0" smtClean="0">
                <a:hlinkClick r:id="rId5"/>
              </a:rPr>
              <a:t>dopunama</a:t>
            </a:r>
            <a:r>
              <a:rPr lang="hr-HR" u="sng" dirty="0">
                <a:hlinkClick r:id="rId4"/>
              </a:rPr>
              <a:t/>
            </a:r>
            <a:br>
              <a:rPr lang="hr-HR" u="sng" dirty="0">
                <a:hlinkClick r:id="rId4"/>
              </a:rPr>
            </a:br>
            <a:endParaRPr lang="hr-HR" dirty="0"/>
          </a:p>
          <a:p>
            <a:pPr fontAlgn="base"/>
            <a:r>
              <a:rPr lang="hr-HR" u="sng" dirty="0">
                <a:hlinkClick r:id="rId6"/>
              </a:rPr>
              <a:t>Odluka o upisu učenika u I. razred srednje škole u školskoj godini </a:t>
            </a:r>
            <a:r>
              <a:rPr lang="hr-HR" u="sng" dirty="0" smtClean="0">
                <a:hlinkClick r:id="rId6"/>
              </a:rPr>
              <a:t>2019./2020. </a:t>
            </a:r>
            <a:endParaRPr lang="hr-HR" u="sng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075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249616" cy="1143000"/>
          </a:xfrm>
        </p:spPr>
        <p:txBody>
          <a:bodyPr>
            <a:normAutofit/>
          </a:bodyPr>
          <a:lstStyle/>
          <a:p>
            <a:r>
              <a:rPr lang="hr-HR" sz="3600" u="sng" dirty="0" smtClean="0"/>
              <a:t>Prijava obrazovnih programa</a:t>
            </a:r>
            <a:endParaRPr lang="hr-HR" sz="3600" u="sng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23528" y="2132856"/>
            <a:ext cx="7848872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           </a:t>
            </a:r>
            <a:endParaRPr lang="hr-HR" dirty="0" smtClean="0">
              <a:solidFill>
                <a:srgbClr val="0070C0"/>
              </a:solidFill>
            </a:endParaRPr>
          </a:p>
          <a:p>
            <a:r>
              <a:rPr lang="hr-HR" sz="2000" b="1" dirty="0" smtClean="0"/>
              <a:t>na vrh liste</a:t>
            </a:r>
            <a:r>
              <a:rPr lang="hr-HR" sz="2000" dirty="0" smtClean="0"/>
              <a:t> postaviti program koji se </a:t>
            </a:r>
            <a:r>
              <a:rPr lang="hr-HR" sz="2000" b="1" dirty="0" smtClean="0"/>
              <a:t>najviše želi </a:t>
            </a:r>
            <a:r>
              <a:rPr lang="hr-HR" sz="2000" dirty="0" smtClean="0"/>
              <a:t>upisati, a zatim i ostali, </a:t>
            </a:r>
            <a:r>
              <a:rPr lang="hr-HR" sz="2000" b="1" dirty="0" smtClean="0"/>
              <a:t>željenim</a:t>
            </a:r>
            <a:r>
              <a:rPr lang="hr-HR" sz="2000" dirty="0" smtClean="0"/>
              <a:t> </a:t>
            </a:r>
            <a:r>
              <a:rPr lang="hr-HR" sz="2000" b="1" dirty="0" smtClean="0"/>
              <a:t>redoslijedom</a:t>
            </a:r>
          </a:p>
          <a:p>
            <a:pPr marL="0" indent="0">
              <a:buNone/>
            </a:pPr>
            <a:endParaRPr lang="hr-HR" sz="2000" b="1" dirty="0" smtClean="0"/>
          </a:p>
          <a:p>
            <a:r>
              <a:rPr lang="hr-HR" sz="2000" dirty="0" smtClean="0"/>
              <a:t>nakon </a:t>
            </a:r>
            <a:r>
              <a:rPr lang="hr-HR" sz="2000" b="1" dirty="0" smtClean="0"/>
              <a:t>zaključavanja</a:t>
            </a:r>
            <a:r>
              <a:rPr lang="hr-HR" sz="2000" dirty="0" smtClean="0"/>
              <a:t> nisu moguće izmjene</a:t>
            </a:r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000" dirty="0" smtClean="0"/>
              <a:t>na listi prioriteta – najviše </a:t>
            </a:r>
            <a:r>
              <a:rPr lang="hr-HR" sz="2000" b="1" dirty="0" smtClean="0"/>
              <a:t>6 obrazovnih </a:t>
            </a:r>
            <a:r>
              <a:rPr lang="hr-HR" sz="2000" dirty="0" smtClean="0"/>
              <a:t>programa </a:t>
            </a:r>
            <a:endParaRPr lang="hr-HR" sz="2000" dirty="0"/>
          </a:p>
        </p:txBody>
      </p:sp>
      <p:pic>
        <p:nvPicPr>
          <p:cNvPr id="17410" name="Picture 2" descr="http://ss-elektrotehnicka-ri.skole.hr/upload/ss-elektrotehnicka-ri/images/static3/829/Image/upi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412139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47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u="sng" dirty="0" smtClean="0"/>
              <a:t>Potpisivanje prijavnica</a:t>
            </a:r>
            <a:endParaRPr lang="hr-HR" sz="3600" u="sng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2132856"/>
            <a:ext cx="7620000" cy="4267944"/>
          </a:xfrm>
        </p:spPr>
        <p:txBody>
          <a:bodyPr/>
          <a:lstStyle/>
          <a:p>
            <a:r>
              <a:rPr lang="hr-HR" sz="2000" b="1" dirty="0">
                <a:solidFill>
                  <a:srgbClr val="FF0000"/>
                </a:solidFill>
              </a:rPr>
              <a:t>p</a:t>
            </a:r>
            <a:r>
              <a:rPr lang="hr-HR" sz="2000" b="1" dirty="0" smtClean="0">
                <a:solidFill>
                  <a:srgbClr val="FF0000"/>
                </a:solidFill>
              </a:rPr>
              <a:t>rijavnicu</a:t>
            </a:r>
            <a:r>
              <a:rPr lang="hr-HR" sz="2000" dirty="0" smtClean="0"/>
              <a:t> s konačnom listom prioriteta </a:t>
            </a:r>
            <a:r>
              <a:rPr lang="hr-HR" sz="2000" b="1" dirty="0" smtClean="0"/>
              <a:t>ispisuje razrednica</a:t>
            </a:r>
          </a:p>
          <a:p>
            <a:r>
              <a:rPr lang="hr-HR" sz="2000" b="1" dirty="0"/>
              <a:t>u</a:t>
            </a:r>
            <a:r>
              <a:rPr lang="hr-HR" sz="2000" b="1" dirty="0" smtClean="0"/>
              <a:t>čenik i roditelj/staratelj potpisuju prijavnicu </a:t>
            </a:r>
            <a:r>
              <a:rPr lang="hr-HR" sz="2000" dirty="0" smtClean="0"/>
              <a:t>čime potvrđuju listu prioriteta odnosno odabir učenika</a:t>
            </a:r>
          </a:p>
          <a:p>
            <a:r>
              <a:rPr lang="hr-HR" sz="2000" b="1" dirty="0" smtClean="0"/>
              <a:t>čuva se u školi </a:t>
            </a:r>
          </a:p>
          <a:p>
            <a:pPr marL="0" indent="0">
              <a:buNone/>
            </a:pPr>
            <a:endParaRPr lang="hr-HR" b="1" dirty="0" smtClean="0"/>
          </a:p>
        </p:txBody>
      </p:sp>
      <p:pic>
        <p:nvPicPr>
          <p:cNvPr id="1026" name="Picture 2" descr="C:\Users\SukyLand\AppData\Local\Microsoft\Windows\Temporary Internet Files\Content.IE5\15I7KCSM\MC9003963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6966">
            <a:off x="5116745" y="3471103"/>
            <a:ext cx="2984153" cy="285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07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u="sng" dirty="0" smtClean="0"/>
              <a:t>Prijavnica</a:t>
            </a:r>
            <a:endParaRPr lang="hr-HR" sz="3600" u="sng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39552" y="1844824"/>
            <a:ext cx="7768373" cy="2952328"/>
          </a:xfrm>
        </p:spPr>
        <p:txBody>
          <a:bodyPr>
            <a:normAutofit/>
          </a:bodyPr>
          <a:lstStyle/>
          <a:p>
            <a:r>
              <a:rPr lang="hr-HR" sz="2000" dirty="0" smtClean="0"/>
              <a:t>potpisivanje prijavnice </a:t>
            </a:r>
            <a:r>
              <a:rPr lang="hr-HR" sz="2000" b="1" dirty="0" smtClean="0"/>
              <a:t>ne jamči </a:t>
            </a:r>
            <a:r>
              <a:rPr lang="hr-HR" sz="2000" dirty="0" smtClean="0"/>
              <a:t>da će se kandidat </a:t>
            </a:r>
            <a:r>
              <a:rPr lang="hr-HR" sz="2000" b="1" dirty="0" smtClean="0"/>
              <a:t>upisati </a:t>
            </a:r>
            <a:r>
              <a:rPr lang="hr-HR" sz="2000" dirty="0" smtClean="0"/>
              <a:t>na onaj izbor na kojem je stekao pravo upisa, </a:t>
            </a:r>
            <a:r>
              <a:rPr lang="hr-HR" sz="2000" b="1" dirty="0" smtClean="0"/>
              <a:t>već predstavlja </a:t>
            </a:r>
            <a:r>
              <a:rPr lang="hr-HR" sz="2000" dirty="0" smtClean="0"/>
              <a:t>njegovu </a:t>
            </a:r>
            <a:r>
              <a:rPr lang="hr-HR" sz="2000" b="1" dirty="0" smtClean="0"/>
              <a:t>konačnu odluku </a:t>
            </a:r>
            <a:r>
              <a:rPr lang="hr-HR" sz="2000" dirty="0" smtClean="0"/>
              <a:t>o poretku prijavljenih programa</a:t>
            </a:r>
          </a:p>
          <a:p>
            <a:r>
              <a:rPr lang="hr-HR" sz="2000" b="1" dirty="0" smtClean="0"/>
              <a:t>obrisat</a:t>
            </a:r>
            <a:r>
              <a:rPr lang="hr-HR" sz="2000" dirty="0" smtClean="0"/>
              <a:t> će se kandidati koji </a:t>
            </a:r>
            <a:r>
              <a:rPr lang="hr-HR" sz="2000" b="1" dirty="0" smtClean="0"/>
              <a:t>nisu zadovoljili</a:t>
            </a:r>
          </a:p>
          <a:p>
            <a:r>
              <a:rPr lang="hr-HR" sz="2000" b="1" dirty="0" smtClean="0"/>
              <a:t>objava konačnih ljestvica poretka</a:t>
            </a:r>
          </a:p>
          <a:p>
            <a:pPr marL="0" indent="0">
              <a:buNone/>
            </a:pPr>
            <a:r>
              <a:rPr lang="hr-HR" sz="2800" b="1" dirty="0" smtClean="0">
                <a:solidFill>
                  <a:srgbClr val="FF0000"/>
                </a:solidFill>
              </a:rPr>
              <a:t>                </a:t>
            </a:r>
            <a:endParaRPr lang="hr-HR" sz="2800" b="1" dirty="0" smtClean="0"/>
          </a:p>
          <a:p>
            <a:endParaRPr lang="hr-HR" b="1" dirty="0"/>
          </a:p>
        </p:txBody>
      </p:sp>
      <p:pic>
        <p:nvPicPr>
          <p:cNvPr id="2051" name="Picture 3" descr="C:\Users\SukyLand\AppData\Local\Microsoft\Windows\Temporary Internet Files\Content.IE5\DUNKDDJJ\MC90043982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89039"/>
            <a:ext cx="2642261" cy="264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25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19872" y="533400"/>
            <a:ext cx="5266928" cy="990600"/>
          </a:xfrm>
        </p:spPr>
        <p:txBody>
          <a:bodyPr>
            <a:normAutofit/>
          </a:bodyPr>
          <a:lstStyle/>
          <a:p>
            <a:r>
              <a:rPr lang="hr-HR" sz="3600" u="sng" dirty="0" smtClean="0"/>
              <a:t>Natječaj za upis učenika</a:t>
            </a:r>
            <a:endParaRPr lang="hr-HR" sz="3600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72816"/>
            <a:ext cx="792088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u="sng" dirty="0" smtClean="0">
                <a:solidFill>
                  <a:srgbClr val="FF0000"/>
                </a:solidFill>
              </a:rPr>
              <a:t>Na mrežnim stranicama srednje škole: </a:t>
            </a:r>
          </a:p>
          <a:p>
            <a:pPr marL="0" indent="0">
              <a:buNone/>
            </a:pPr>
            <a:endParaRPr lang="hr-HR" sz="2000" b="1" u="sng" dirty="0" smtClean="0">
              <a:solidFill>
                <a:srgbClr val="FF0000"/>
              </a:solidFill>
            </a:endParaRPr>
          </a:p>
          <a:p>
            <a:r>
              <a:rPr lang="hr-HR" sz="2000" dirty="0" smtClean="0"/>
              <a:t>popis programa obrazovanja i broj upisnih mjesta</a:t>
            </a:r>
          </a:p>
          <a:p>
            <a:r>
              <a:rPr lang="hr-HR" sz="2000" dirty="0" smtClean="0"/>
              <a:t>rokove za upis</a:t>
            </a:r>
          </a:p>
          <a:p>
            <a:r>
              <a:rPr lang="hr-HR" sz="2000" dirty="0" smtClean="0"/>
              <a:t>predmet posebno važan za upis</a:t>
            </a:r>
          </a:p>
          <a:p>
            <a:r>
              <a:rPr lang="hr-HR" sz="2000" dirty="0" smtClean="0"/>
              <a:t>natjecanja iz znanja koji se vrednuju za upis</a:t>
            </a:r>
          </a:p>
          <a:p>
            <a:r>
              <a:rPr lang="hr-HR" sz="2000" dirty="0" smtClean="0"/>
              <a:t>popis zdravstvenih kontraindikacija</a:t>
            </a:r>
          </a:p>
          <a:p>
            <a:r>
              <a:rPr lang="hr-HR" sz="2000" dirty="0" smtClean="0"/>
              <a:t>popis potrebnih dokumenata</a:t>
            </a:r>
          </a:p>
          <a:p>
            <a:r>
              <a:rPr lang="hr-HR" sz="2000" dirty="0" smtClean="0"/>
              <a:t>datumi dodatnih ispita i provjera (likovna, glazbena i plesna škola)</a:t>
            </a:r>
          </a:p>
          <a:p>
            <a:r>
              <a:rPr lang="hr-HR" sz="2000" dirty="0" smtClean="0"/>
              <a:t>popis stranih jezika – obvezni</a:t>
            </a:r>
          </a:p>
          <a:p>
            <a:r>
              <a:rPr lang="hr-HR" sz="2000" dirty="0" smtClean="0"/>
              <a:t>popis nastavnih predmeta koji se izvode na nekom od stranih jezika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9458" name="Picture 2" descr="http://www.skole.hr/img/themes/portalzaskole2010/images/mnv/skole_skoleFakultetiDomov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2520280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/>
              <a:t>Ljetni upisni rok: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1600" dirty="0" smtClean="0"/>
              <a:t>Početak </a:t>
            </a:r>
            <a:r>
              <a:rPr lang="hr-HR" sz="1600" dirty="0"/>
              <a:t>prijava u sustav </a:t>
            </a:r>
            <a:r>
              <a:rPr lang="hr-HR" sz="1600" b="1" dirty="0" smtClean="0">
                <a:solidFill>
                  <a:srgbClr val="FF0000"/>
                </a:solidFill>
              </a:rPr>
              <a:t>27.5.2019.</a:t>
            </a:r>
            <a:endParaRPr lang="hr-HR" sz="1600" b="1" dirty="0">
              <a:solidFill>
                <a:srgbClr val="FF0000"/>
              </a:solidFill>
            </a:endParaRPr>
          </a:p>
          <a:p>
            <a:r>
              <a:rPr lang="hr-HR" sz="1600" dirty="0"/>
              <a:t>Završetak registracije za kandidate izvan redovitog sustava obrazovanja RH </a:t>
            </a:r>
            <a:r>
              <a:rPr lang="hr-HR" sz="1600" b="1" dirty="0" smtClean="0">
                <a:solidFill>
                  <a:srgbClr val="FF0000"/>
                </a:solidFill>
              </a:rPr>
              <a:t>14.6.2019.</a:t>
            </a:r>
            <a:endParaRPr lang="hr-HR" sz="1600" b="1" dirty="0">
              <a:solidFill>
                <a:srgbClr val="FF0000"/>
              </a:solidFill>
            </a:endParaRPr>
          </a:p>
          <a:p>
            <a:r>
              <a:rPr lang="hr-HR" sz="1600" dirty="0"/>
              <a:t>Početak prijava obrazovnih programa </a:t>
            </a:r>
            <a:r>
              <a:rPr lang="hr-HR" sz="1600" b="1" dirty="0" smtClean="0">
                <a:solidFill>
                  <a:srgbClr val="FF0000"/>
                </a:solidFill>
              </a:rPr>
              <a:t>26.6.2019.</a:t>
            </a:r>
            <a:endParaRPr lang="hr-HR" sz="1600" b="1" dirty="0">
              <a:solidFill>
                <a:srgbClr val="FF0000"/>
              </a:solidFill>
            </a:endParaRPr>
          </a:p>
          <a:p>
            <a:r>
              <a:rPr lang="hr-HR" sz="1600" dirty="0"/>
              <a:t>Završetak prijave obrazovnih programa koji zahtijevaju dodatne provjere </a:t>
            </a:r>
            <a:r>
              <a:rPr lang="hr-HR" sz="1600" b="1" dirty="0" smtClean="0">
                <a:solidFill>
                  <a:srgbClr val="FF0000"/>
                </a:solidFill>
              </a:rPr>
              <a:t>30.6.2019.</a:t>
            </a:r>
            <a:endParaRPr lang="hr-HR" sz="1600" b="1" dirty="0">
              <a:solidFill>
                <a:srgbClr val="FF0000"/>
              </a:solidFill>
            </a:endParaRPr>
          </a:p>
          <a:p>
            <a:r>
              <a:rPr lang="hr-HR" sz="1600" dirty="0"/>
              <a:t>Provođenje dodatnih ispita i provjera te unos rezultata </a:t>
            </a:r>
            <a:r>
              <a:rPr lang="hr-HR" sz="1600" b="1" dirty="0">
                <a:solidFill>
                  <a:srgbClr val="FF0000"/>
                </a:solidFill>
              </a:rPr>
              <a:t>1</a:t>
            </a:r>
            <a:r>
              <a:rPr lang="hr-HR" sz="1600" b="1" dirty="0" smtClean="0">
                <a:solidFill>
                  <a:srgbClr val="FF0000"/>
                </a:solidFill>
              </a:rPr>
              <a:t>.7.-5.7.2019.</a:t>
            </a:r>
            <a:endParaRPr lang="hr-HR" sz="1600" b="1" dirty="0">
              <a:solidFill>
                <a:srgbClr val="FF0000"/>
              </a:solidFill>
            </a:endParaRPr>
          </a:p>
          <a:p>
            <a:r>
              <a:rPr lang="pl-PL" sz="1600" dirty="0"/>
              <a:t>Rok za dostavu dokumentacije redovitih učenika </a:t>
            </a:r>
            <a:r>
              <a:rPr lang="hr-HR" sz="1600" b="1" dirty="0" smtClean="0">
                <a:solidFill>
                  <a:srgbClr val="FF0000"/>
                </a:solidFill>
              </a:rPr>
              <a:t>26.6.2019.</a:t>
            </a:r>
            <a:endParaRPr lang="hr-HR" sz="1600" b="1" dirty="0">
              <a:solidFill>
                <a:srgbClr val="FF0000"/>
              </a:solidFill>
            </a:endParaRPr>
          </a:p>
          <a:p>
            <a:r>
              <a:rPr lang="hr-HR" sz="1600" dirty="0"/>
              <a:t>Dostava osobnih dokumenata i svjedodžbi za kandidate izvan redovitog </a:t>
            </a:r>
            <a:r>
              <a:rPr lang="hr-HR" sz="1600" dirty="0" smtClean="0"/>
              <a:t>sustava obrazovanja </a:t>
            </a:r>
            <a:r>
              <a:rPr lang="hr-HR" sz="1600" dirty="0"/>
              <a:t>RH Središnjem prijavnom </a:t>
            </a:r>
            <a:r>
              <a:rPr lang="hr-HR" sz="1600" dirty="0" smtClean="0"/>
              <a:t>uredu </a:t>
            </a:r>
            <a:r>
              <a:rPr lang="hr-HR" sz="1600" b="1" dirty="0" smtClean="0">
                <a:solidFill>
                  <a:srgbClr val="FF0000"/>
                </a:solidFill>
              </a:rPr>
              <a:t>27.5.-26.6.2019.</a:t>
            </a:r>
            <a:endParaRPr lang="hr-HR" sz="1600" b="1" dirty="0">
              <a:solidFill>
                <a:srgbClr val="FF0000"/>
              </a:solidFill>
            </a:endParaRPr>
          </a:p>
          <a:p>
            <a:r>
              <a:rPr lang="hr-HR" sz="1600" dirty="0"/>
              <a:t>Unos </a:t>
            </a:r>
            <a:r>
              <a:rPr lang="hr-HR" sz="1600" dirty="0" smtClean="0"/>
              <a:t>prigovora (ocjene</a:t>
            </a:r>
            <a:r>
              <a:rPr lang="hr-HR" sz="1600" dirty="0"/>
              <a:t>, </a:t>
            </a:r>
            <a:r>
              <a:rPr lang="hr-HR" sz="1600" dirty="0" smtClean="0"/>
              <a:t>natjecanja…) </a:t>
            </a:r>
            <a:r>
              <a:rPr lang="hr-HR" sz="1600" b="1" dirty="0" smtClean="0">
                <a:solidFill>
                  <a:srgbClr val="FF0000"/>
                </a:solidFill>
              </a:rPr>
              <a:t>8.7.2019.</a:t>
            </a:r>
            <a:endParaRPr lang="hr-HR" sz="1600" b="1" dirty="0">
              <a:solidFill>
                <a:srgbClr val="FF0000"/>
              </a:solidFill>
            </a:endParaRPr>
          </a:p>
          <a:p>
            <a:r>
              <a:rPr lang="hr-HR" sz="1600" dirty="0"/>
              <a:t>Brisanje s lista kandidata koji nisu zadovoljili </a:t>
            </a:r>
            <a:r>
              <a:rPr lang="hr-HR" sz="1600" dirty="0" smtClean="0"/>
              <a:t>preduvjete </a:t>
            </a:r>
            <a:r>
              <a:rPr lang="hr-HR" sz="1600" b="1" dirty="0" smtClean="0">
                <a:solidFill>
                  <a:srgbClr val="FF0000"/>
                </a:solidFill>
              </a:rPr>
              <a:t>9.7.2019.</a:t>
            </a:r>
            <a:endParaRPr lang="hr-HR" sz="1600" b="1" dirty="0">
              <a:solidFill>
                <a:srgbClr val="FF0000"/>
              </a:solidFill>
            </a:endParaRPr>
          </a:p>
          <a:p>
            <a:r>
              <a:rPr lang="hr-HR" sz="1600" dirty="0"/>
              <a:t>Završetak prijava obrazovnih </a:t>
            </a:r>
            <a:r>
              <a:rPr lang="hr-HR" sz="1600" dirty="0" smtClean="0"/>
              <a:t>programa i početak </a:t>
            </a:r>
            <a:r>
              <a:rPr lang="hr-HR" sz="1600" dirty="0"/>
              <a:t>ispisa </a:t>
            </a:r>
            <a:r>
              <a:rPr lang="hr-HR" sz="1600" dirty="0" smtClean="0"/>
              <a:t>prijavnica </a:t>
            </a:r>
            <a:r>
              <a:rPr lang="hr-HR" sz="1600" b="1" dirty="0" smtClean="0">
                <a:solidFill>
                  <a:srgbClr val="FF0000"/>
                </a:solidFill>
              </a:rPr>
              <a:t>10.7.2019.</a:t>
            </a:r>
            <a:endParaRPr lang="hr-HR" sz="1600" b="1" dirty="0">
              <a:solidFill>
                <a:srgbClr val="FF0000"/>
              </a:solidFill>
            </a:endParaRPr>
          </a:p>
          <a:p>
            <a:r>
              <a:rPr lang="pl-PL" sz="1600" dirty="0"/>
              <a:t>Krajnji rok za zaprimanje potpisanih prijavnica (učenici donose </a:t>
            </a:r>
            <a:r>
              <a:rPr lang="pl-PL" sz="1600" dirty="0" smtClean="0"/>
              <a:t>razrednicima) </a:t>
            </a:r>
            <a:r>
              <a:rPr lang="hr-HR" sz="1600" b="1" dirty="0" smtClean="0">
                <a:solidFill>
                  <a:srgbClr val="FF0000"/>
                </a:solidFill>
              </a:rPr>
              <a:t>12.7.2019.</a:t>
            </a:r>
            <a:endParaRPr lang="hr-HR" sz="1600" b="1" dirty="0">
              <a:solidFill>
                <a:srgbClr val="FF0000"/>
              </a:solidFill>
            </a:endParaRPr>
          </a:p>
          <a:p>
            <a:r>
              <a:rPr lang="hr-HR" sz="1600" dirty="0"/>
              <a:t>Brisanje s lista kandidata koji nisu zadovoljili preduvjete ili dostavili </a:t>
            </a:r>
            <a:r>
              <a:rPr lang="hr-HR" sz="1600" dirty="0" smtClean="0"/>
              <a:t>prijavnice </a:t>
            </a:r>
            <a:r>
              <a:rPr lang="hr-HR" sz="1600" b="1" dirty="0" smtClean="0">
                <a:solidFill>
                  <a:srgbClr val="FF0000"/>
                </a:solidFill>
              </a:rPr>
              <a:t>13.7.2018.</a:t>
            </a:r>
            <a:endParaRPr lang="hr-HR" sz="16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www.pixma-itshop.com/vijesti/velike/sunce-ljeto-akcijaaaa!!!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76673"/>
            <a:ext cx="1475656" cy="138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47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68280"/>
          </a:xfrm>
        </p:spPr>
        <p:txBody>
          <a:bodyPr>
            <a:normAutofit/>
          </a:bodyPr>
          <a:lstStyle/>
          <a:p>
            <a:r>
              <a:rPr lang="hr-HR" sz="2000" b="1" dirty="0"/>
              <a:t>Objava konačnih ljestvica poretka </a:t>
            </a:r>
            <a:r>
              <a:rPr lang="hr-HR" sz="2000" b="1" dirty="0" smtClean="0">
                <a:solidFill>
                  <a:srgbClr val="FF0000"/>
                </a:solidFill>
              </a:rPr>
              <a:t>13.7.2019.</a:t>
            </a:r>
            <a:endParaRPr lang="hr-HR" sz="2000" b="1" dirty="0">
              <a:solidFill>
                <a:srgbClr val="FF0000"/>
              </a:solidFill>
            </a:endParaRPr>
          </a:p>
          <a:p>
            <a:r>
              <a:rPr lang="hr-HR" sz="2000" dirty="0"/>
              <a:t>Dostava dokumenata koji su uvjet za upis u određeni program obrazovanja </a:t>
            </a:r>
            <a:r>
              <a:rPr lang="hr-HR" sz="2000" dirty="0" smtClean="0"/>
              <a:t>srednje škole </a:t>
            </a:r>
            <a:r>
              <a:rPr lang="hr-HR" sz="2000" dirty="0"/>
              <a:t>(potvrda školske medicine, potvrda obiteljskog liječnika ili </a:t>
            </a:r>
            <a:r>
              <a:rPr lang="hr-HR" sz="2000" dirty="0" smtClean="0"/>
              <a:t>liječnička svjedodžba </a:t>
            </a:r>
            <a:r>
              <a:rPr lang="hr-HR" sz="2000" dirty="0"/>
              <a:t>medicine rada, i ostali dokumenti kojima su ostvarena dodatna prava </a:t>
            </a:r>
            <a:r>
              <a:rPr lang="hr-HR" sz="2000" dirty="0" smtClean="0"/>
              <a:t>za upis</a:t>
            </a:r>
            <a:r>
              <a:rPr lang="hr-HR" sz="2000" dirty="0"/>
              <a:t>) u srednju </a:t>
            </a:r>
            <a:r>
              <a:rPr lang="hr-HR" sz="2000" dirty="0" smtClean="0"/>
              <a:t>školu </a:t>
            </a:r>
            <a:r>
              <a:rPr lang="hr-HR" sz="2000" b="1" dirty="0" smtClean="0">
                <a:solidFill>
                  <a:srgbClr val="FF0000"/>
                </a:solidFill>
              </a:rPr>
              <a:t>15.-19.7.2019.</a:t>
            </a:r>
          </a:p>
          <a:p>
            <a:endParaRPr lang="hr-HR" sz="2000" dirty="0"/>
          </a:p>
          <a:p>
            <a:r>
              <a:rPr lang="hr-HR" sz="2000" b="1" dirty="0"/>
              <a:t>Dostava potpisanog obrasca o upisu u I. razred srednje škole (upisnice) </a:t>
            </a:r>
            <a:r>
              <a:rPr lang="hr-HR" sz="2000" dirty="0" smtClean="0"/>
              <a:t>u srednju </a:t>
            </a:r>
            <a:r>
              <a:rPr lang="hr-HR" sz="2000" dirty="0"/>
              <a:t>školu u koju se učenik </a:t>
            </a:r>
            <a:r>
              <a:rPr lang="hr-HR" sz="2000" dirty="0" smtClean="0"/>
              <a:t>upisao </a:t>
            </a:r>
            <a:r>
              <a:rPr lang="hr-HR" sz="2000" b="1" dirty="0" smtClean="0">
                <a:solidFill>
                  <a:srgbClr val="FF0000"/>
                </a:solidFill>
              </a:rPr>
              <a:t>15.-19.7.2019.</a:t>
            </a:r>
            <a:endParaRPr lang="hr-HR" sz="2000" b="1" dirty="0">
              <a:solidFill>
                <a:srgbClr val="FF0000"/>
              </a:solidFill>
            </a:endParaRPr>
          </a:p>
          <a:p>
            <a:r>
              <a:rPr lang="hr-HR" sz="2000" dirty="0"/>
              <a:t>Objava okvirnog broja slobodnih mjesta za jesenski upisni rok </a:t>
            </a:r>
            <a:r>
              <a:rPr lang="hr-HR" sz="2000" b="1" dirty="0" smtClean="0">
                <a:solidFill>
                  <a:srgbClr val="FF0000"/>
                </a:solidFill>
              </a:rPr>
              <a:t>20.7.2019.</a:t>
            </a:r>
            <a:endParaRPr lang="hr-HR" sz="2000" b="1" dirty="0">
              <a:solidFill>
                <a:srgbClr val="FF0000"/>
              </a:solidFill>
            </a:endParaRPr>
          </a:p>
          <a:p>
            <a:r>
              <a:rPr lang="pl-PL" sz="2000" dirty="0"/>
              <a:t>Službena objava slobodnih mjesta za jesenski upisni rok </a:t>
            </a:r>
            <a:r>
              <a:rPr lang="pl-PL" sz="2000" b="1" dirty="0" smtClean="0">
                <a:solidFill>
                  <a:srgbClr val="FF0000"/>
                </a:solidFill>
              </a:rPr>
              <a:t>12.8.2019.</a:t>
            </a:r>
            <a:endParaRPr lang="pl-PL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82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u="sng" dirty="0"/>
              <a:t>Jesenski upisni rok</a:t>
            </a:r>
            <a:br>
              <a:rPr lang="hr-HR" b="1" u="sng" dirty="0"/>
            </a:br>
            <a:endParaRPr lang="hr-HR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Početak </a:t>
            </a:r>
            <a:r>
              <a:rPr lang="pt-BR" dirty="0"/>
              <a:t>prijava u sustav i prijava obrazovnih programa </a:t>
            </a:r>
            <a:r>
              <a:rPr lang="pt-BR" b="1" dirty="0" smtClean="0">
                <a:solidFill>
                  <a:srgbClr val="FF0000"/>
                </a:solidFill>
              </a:rPr>
              <a:t>21.8.201</a:t>
            </a:r>
            <a:r>
              <a:rPr lang="hr-HR" b="1" dirty="0">
                <a:solidFill>
                  <a:srgbClr val="FF0000"/>
                </a:solidFill>
              </a:rPr>
              <a:t>9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endParaRPr lang="pt-BR" b="1" dirty="0">
              <a:solidFill>
                <a:srgbClr val="FF0000"/>
              </a:solidFill>
            </a:endParaRPr>
          </a:p>
          <a:p>
            <a:r>
              <a:rPr lang="hr-HR" dirty="0"/>
              <a:t>Završetak registracije za kandidate izvan redovitog sustava obrazovanja RH </a:t>
            </a:r>
            <a:r>
              <a:rPr lang="hr-HR" b="1" dirty="0" smtClean="0">
                <a:solidFill>
                  <a:srgbClr val="FF0000"/>
                </a:solidFill>
              </a:rPr>
              <a:t>23.8.2019.</a:t>
            </a:r>
            <a:endParaRPr lang="hr-HR" b="1" dirty="0">
              <a:solidFill>
                <a:srgbClr val="FF0000"/>
              </a:solidFill>
            </a:endParaRPr>
          </a:p>
          <a:p>
            <a:r>
              <a:rPr lang="pl-PL" dirty="0"/>
              <a:t>Dostava osobnih dokumenata, svjedodžbi i ostale dokumentacije za </a:t>
            </a:r>
            <a:r>
              <a:rPr lang="pl-PL" dirty="0" smtClean="0"/>
              <a:t>kandidate </a:t>
            </a:r>
            <a:r>
              <a:rPr lang="hr-HR" dirty="0" smtClean="0"/>
              <a:t>izvan </a:t>
            </a:r>
            <a:r>
              <a:rPr lang="hr-HR" dirty="0"/>
              <a:t>redovitoga sustava obrazovanja RH Središnjem prijavnom </a:t>
            </a:r>
            <a:r>
              <a:rPr lang="hr-HR" dirty="0" smtClean="0"/>
              <a:t>uredu </a:t>
            </a:r>
            <a:r>
              <a:rPr lang="hr-HR" b="1" dirty="0" smtClean="0">
                <a:solidFill>
                  <a:srgbClr val="FF0000"/>
                </a:solidFill>
              </a:rPr>
              <a:t>21.8.2019.</a:t>
            </a:r>
            <a:endParaRPr lang="hr-HR" dirty="0"/>
          </a:p>
          <a:p>
            <a:r>
              <a:rPr lang="hr-HR" dirty="0"/>
              <a:t>Dostava dokumentacije redovitih učenika (stručno mišljenje HZZ-a i ostali</a:t>
            </a:r>
          </a:p>
          <a:p>
            <a:r>
              <a:rPr lang="pl-PL" dirty="0"/>
              <a:t>dokumenti kojima se ostvaruju dodatna prava za upis i sl</a:t>
            </a:r>
            <a:r>
              <a:rPr lang="pl-PL" dirty="0" smtClean="0"/>
              <a:t>.) </a:t>
            </a:r>
            <a:r>
              <a:rPr lang="hr-HR" b="1" dirty="0" smtClean="0">
                <a:solidFill>
                  <a:srgbClr val="FF0000"/>
                </a:solidFill>
              </a:rPr>
              <a:t>21.8.2019.</a:t>
            </a:r>
            <a:endParaRPr lang="hr-HR" b="1" dirty="0">
              <a:solidFill>
                <a:srgbClr val="FF0000"/>
              </a:solidFill>
            </a:endParaRPr>
          </a:p>
          <a:p>
            <a:r>
              <a:rPr lang="hr-HR" dirty="0"/>
              <a:t>Završetak prijave obrazovnih programa koji zahtijevaju dodatne provjere </a:t>
            </a:r>
            <a:r>
              <a:rPr lang="hr-HR" b="1" dirty="0" smtClean="0">
                <a:solidFill>
                  <a:srgbClr val="FF0000"/>
                </a:solidFill>
              </a:rPr>
              <a:t>22.8.2019.</a:t>
            </a:r>
            <a:endParaRPr lang="hr-HR" b="1" dirty="0">
              <a:solidFill>
                <a:srgbClr val="FF0000"/>
              </a:solidFill>
            </a:endParaRPr>
          </a:p>
          <a:p>
            <a:r>
              <a:rPr lang="hr-HR" dirty="0"/>
              <a:t>Provođenje dodatnih ispita i provjera te unos rezultata </a:t>
            </a:r>
            <a:r>
              <a:rPr lang="hr-HR" b="1" dirty="0" smtClean="0">
                <a:solidFill>
                  <a:srgbClr val="FF0000"/>
                </a:solidFill>
              </a:rPr>
              <a:t>23.8.2019.</a:t>
            </a:r>
            <a:endParaRPr lang="hr-HR" b="1" dirty="0">
              <a:solidFill>
                <a:srgbClr val="FF0000"/>
              </a:solidFill>
            </a:endParaRPr>
          </a:p>
          <a:p>
            <a:r>
              <a:rPr lang="hr-HR" dirty="0"/>
              <a:t>Unos prigovora </a:t>
            </a:r>
            <a:r>
              <a:rPr lang="hr-HR" dirty="0" smtClean="0"/>
              <a:t>(osobni podatci, </a:t>
            </a:r>
            <a:r>
              <a:rPr lang="hr-HR" dirty="0"/>
              <a:t>ocjene, </a:t>
            </a:r>
            <a:r>
              <a:rPr lang="hr-HR" dirty="0" smtClean="0"/>
              <a:t>natjecanja…) </a:t>
            </a:r>
            <a:r>
              <a:rPr lang="hr-HR" b="1" dirty="0" smtClean="0">
                <a:solidFill>
                  <a:srgbClr val="FF0000"/>
                </a:solidFill>
              </a:rPr>
              <a:t>26.8.2019.</a:t>
            </a:r>
            <a:endParaRPr lang="hr-HR" dirty="0" smtClean="0"/>
          </a:p>
          <a:p>
            <a:r>
              <a:rPr lang="hr-HR" dirty="0" smtClean="0"/>
              <a:t>Završetak </a:t>
            </a:r>
            <a:r>
              <a:rPr lang="hr-HR" dirty="0"/>
              <a:t>unosa rezultata s popravnih </a:t>
            </a:r>
            <a:r>
              <a:rPr lang="hr-HR" dirty="0" smtClean="0"/>
              <a:t>ispita </a:t>
            </a:r>
            <a:r>
              <a:rPr lang="hr-HR" b="1" dirty="0" smtClean="0">
                <a:solidFill>
                  <a:srgbClr val="FF0000"/>
                </a:solidFill>
              </a:rPr>
              <a:t>26.8.2019.</a:t>
            </a:r>
            <a:endParaRPr lang="hr-HR" dirty="0"/>
          </a:p>
          <a:p>
            <a:r>
              <a:rPr lang="hr-HR" dirty="0"/>
              <a:t>Brisanje s lista kandidata koji nisu zadovoljili </a:t>
            </a:r>
            <a:r>
              <a:rPr lang="hr-HR" dirty="0" smtClean="0"/>
              <a:t>preduvjete </a:t>
            </a:r>
            <a:r>
              <a:rPr lang="hr-HR" b="1" dirty="0" smtClean="0">
                <a:solidFill>
                  <a:srgbClr val="FF0000"/>
                </a:solidFill>
              </a:rPr>
              <a:t>26.8.2019.</a:t>
            </a:r>
            <a:endParaRPr lang="hr-HR" dirty="0"/>
          </a:p>
          <a:p>
            <a:r>
              <a:rPr lang="hr-HR" dirty="0" smtClean="0"/>
              <a:t>Završetak </a:t>
            </a:r>
            <a:r>
              <a:rPr lang="hr-HR" dirty="0"/>
              <a:t>prijava obrazovnih </a:t>
            </a:r>
            <a:r>
              <a:rPr lang="hr-HR" dirty="0" smtClean="0"/>
              <a:t>programa </a:t>
            </a:r>
            <a:r>
              <a:rPr lang="hr-HR" b="1" dirty="0" smtClean="0">
                <a:solidFill>
                  <a:srgbClr val="FF0000"/>
                </a:solidFill>
              </a:rPr>
              <a:t>27.8.2019.</a:t>
            </a:r>
            <a:endParaRPr lang="hr-HR" dirty="0"/>
          </a:p>
          <a:p>
            <a:r>
              <a:rPr lang="hr-HR" dirty="0"/>
              <a:t>Početak ispisa </a:t>
            </a:r>
            <a:r>
              <a:rPr lang="hr-HR" dirty="0" smtClean="0"/>
              <a:t>prijavnica </a:t>
            </a:r>
            <a:r>
              <a:rPr lang="hr-HR" b="1" dirty="0" smtClean="0">
                <a:solidFill>
                  <a:srgbClr val="FF0000"/>
                </a:solidFill>
              </a:rPr>
              <a:t>27.8.2019.</a:t>
            </a:r>
            <a:endParaRPr lang="hr-HR" b="1" dirty="0">
              <a:solidFill>
                <a:srgbClr val="FF0000"/>
              </a:solidFill>
            </a:endParaRPr>
          </a:p>
          <a:p>
            <a:r>
              <a:rPr lang="pl-PL" dirty="0"/>
              <a:t>Krajnji rok za zaprimanje potpisanih prijavnica (učenici donose </a:t>
            </a:r>
            <a:r>
              <a:rPr lang="pl-PL" dirty="0" smtClean="0"/>
              <a:t>razrednicima) </a:t>
            </a:r>
            <a:r>
              <a:rPr lang="hr-HR" b="1" dirty="0" smtClean="0">
                <a:solidFill>
                  <a:srgbClr val="FF0000"/>
                </a:solidFill>
              </a:rPr>
              <a:t>28.8.2019.</a:t>
            </a:r>
            <a:endParaRPr lang="pl-PL" b="1" dirty="0" smtClean="0">
              <a:solidFill>
                <a:srgbClr val="FF0000"/>
              </a:solidFill>
            </a:endParaRPr>
          </a:p>
          <a:p>
            <a:r>
              <a:rPr lang="hr-HR" dirty="0" smtClean="0"/>
              <a:t>Brisanje </a:t>
            </a:r>
            <a:r>
              <a:rPr lang="hr-HR" dirty="0"/>
              <a:t>s lista kandidata koji nisu zadovoljili preduvjete ili dostavili </a:t>
            </a:r>
            <a:r>
              <a:rPr lang="hr-HR" dirty="0" smtClean="0"/>
              <a:t>prijavnice </a:t>
            </a:r>
            <a:r>
              <a:rPr lang="hr-HR" b="1" dirty="0" smtClean="0">
                <a:solidFill>
                  <a:srgbClr val="FF0000"/>
                </a:solidFill>
              </a:rPr>
              <a:t>28.8.2019.</a:t>
            </a:r>
            <a:endParaRPr lang="hr-HR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https://encrypted-tbn1.gstatic.com/images?q=tbn:ANd9GcRVNT3JgCrpkVn7L2g9MXHKUF3j7pe1R9cwLVgRIqCRr0ADD_L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2656"/>
            <a:ext cx="2411760" cy="121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28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u="sng" dirty="0" smtClean="0"/>
              <a:t>Elementi i kriteriji vrednovanja za upis u srednju školu</a:t>
            </a:r>
            <a:endParaRPr lang="hr-HR" sz="3600" u="sng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885175"/>
              </p:ext>
            </p:extLst>
          </p:nvPr>
        </p:nvGraphicFramePr>
        <p:xfrm>
          <a:off x="179512" y="1556792"/>
          <a:ext cx="8496944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858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48200"/>
          </a:xfrm>
        </p:spPr>
        <p:txBody>
          <a:bodyPr>
            <a:normAutofit/>
          </a:bodyPr>
          <a:lstStyle/>
          <a:p>
            <a:r>
              <a:rPr lang="hr-HR" sz="2000" b="1" dirty="0"/>
              <a:t>Objava konačnih ljestvica poretka </a:t>
            </a:r>
            <a:r>
              <a:rPr lang="hr-HR" sz="2000" b="1" dirty="0" smtClean="0">
                <a:solidFill>
                  <a:srgbClr val="FF0000"/>
                </a:solidFill>
              </a:rPr>
              <a:t>29.8.2019.</a:t>
            </a:r>
            <a:endParaRPr lang="hr-HR" sz="2000" b="1" dirty="0">
              <a:solidFill>
                <a:srgbClr val="FF0000"/>
              </a:solidFill>
            </a:endParaRPr>
          </a:p>
          <a:p>
            <a:r>
              <a:rPr lang="pl-PL" sz="2000" dirty="0"/>
              <a:t>Dostava dokumenata koji su uvjet za upis u određeni program </a:t>
            </a:r>
            <a:r>
              <a:rPr lang="pl-PL" sz="2000" dirty="0" smtClean="0"/>
              <a:t>obrazovanja </a:t>
            </a:r>
            <a:r>
              <a:rPr lang="hr-HR" sz="2000" dirty="0" smtClean="0"/>
              <a:t>(potvrda </a:t>
            </a:r>
            <a:r>
              <a:rPr lang="hr-HR" sz="2000" dirty="0"/>
              <a:t>liječnika školske medicine, potvrda obiteljskog liječnika ili </a:t>
            </a:r>
            <a:r>
              <a:rPr lang="hr-HR" sz="2000" dirty="0" smtClean="0"/>
              <a:t>liječnička svjedodžba </a:t>
            </a:r>
            <a:r>
              <a:rPr lang="hr-HR" sz="2000" dirty="0"/>
              <a:t>medicine rada, i ostali dokumenti kojima su ostvarena dodatna </a:t>
            </a:r>
            <a:r>
              <a:rPr lang="hr-HR" sz="2000" dirty="0" smtClean="0"/>
              <a:t>prava za </a:t>
            </a:r>
            <a:r>
              <a:rPr lang="hr-HR" sz="2000" dirty="0"/>
              <a:t>upis) srednje </a:t>
            </a:r>
            <a:r>
              <a:rPr lang="hr-HR" sz="2000" dirty="0" smtClean="0"/>
              <a:t>škole </a:t>
            </a:r>
            <a:r>
              <a:rPr lang="hr-HR" sz="2000" b="1" dirty="0" smtClean="0">
                <a:solidFill>
                  <a:srgbClr val="C00000"/>
                </a:solidFill>
              </a:rPr>
              <a:t>30</a:t>
            </a:r>
            <a:r>
              <a:rPr lang="hr-HR" sz="2000" b="1" dirty="0" smtClean="0">
                <a:solidFill>
                  <a:srgbClr val="FF0000"/>
                </a:solidFill>
              </a:rPr>
              <a:t>.8.2019.</a:t>
            </a:r>
            <a:endParaRPr lang="hr-HR" sz="2000" dirty="0"/>
          </a:p>
          <a:p>
            <a:r>
              <a:rPr lang="hr-HR" sz="2000" b="1" dirty="0"/>
              <a:t>Dostava potpisanog obrasca o upisu u I. razred srednje škole (upisnice) </a:t>
            </a:r>
            <a:r>
              <a:rPr lang="hr-HR" sz="2000" dirty="0" smtClean="0"/>
              <a:t>u srednju </a:t>
            </a:r>
            <a:r>
              <a:rPr lang="hr-HR" sz="2000" dirty="0"/>
              <a:t>školu u koju se učenik </a:t>
            </a:r>
            <a:r>
              <a:rPr lang="hr-HR" sz="2000" dirty="0" smtClean="0"/>
              <a:t>upisao </a:t>
            </a:r>
            <a:r>
              <a:rPr lang="hr-HR" sz="2000" b="1" dirty="0" smtClean="0">
                <a:solidFill>
                  <a:srgbClr val="FF0000"/>
                </a:solidFill>
              </a:rPr>
              <a:t>30.8.2019.</a:t>
            </a:r>
            <a:endParaRPr lang="hr-HR" sz="2000" b="1" dirty="0">
              <a:solidFill>
                <a:srgbClr val="FF0000"/>
              </a:solidFill>
            </a:endParaRPr>
          </a:p>
          <a:p>
            <a:r>
              <a:rPr lang="hr-HR" sz="2000" dirty="0"/>
              <a:t>Objava slobodnih upisnih mjesta nakon jesenskog upisnog roka </a:t>
            </a:r>
            <a:r>
              <a:rPr lang="hr-HR" sz="2000" b="1" dirty="0" smtClean="0">
                <a:solidFill>
                  <a:srgbClr val="FF0000"/>
                </a:solidFill>
              </a:rPr>
              <a:t>1.9.2019.</a:t>
            </a:r>
            <a:endParaRPr lang="hr-HR" sz="2000" b="1" dirty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02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u="sng" dirty="0" smtClean="0"/>
              <a:t>Prijava kandidata s teškoćama u razvoju</a:t>
            </a:r>
            <a:br>
              <a:rPr lang="hr-HR" sz="3600" u="sng" dirty="0" smtClean="0"/>
            </a:br>
            <a:r>
              <a:rPr lang="hr-HR" sz="3600" u="sng" dirty="0" smtClean="0"/>
              <a:t>- ljetni upisni rok</a:t>
            </a:r>
            <a:endParaRPr lang="hr-HR" sz="3600" u="sng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Prijava </a:t>
            </a:r>
            <a:r>
              <a:rPr lang="pl-PL" dirty="0" smtClean="0"/>
              <a:t>Gradskom </a:t>
            </a:r>
            <a:r>
              <a:rPr lang="pl-PL" dirty="0"/>
              <a:t>uredu za obrazovanje, kulturu i sport </a:t>
            </a:r>
            <a:r>
              <a:rPr lang="hr-HR" b="1" dirty="0" smtClean="0">
                <a:solidFill>
                  <a:srgbClr val="FF0000"/>
                </a:solidFill>
              </a:rPr>
              <a:t>27.5.-10.6.2019.</a:t>
            </a:r>
            <a:endParaRPr lang="hr-HR" b="1" dirty="0">
              <a:solidFill>
                <a:srgbClr val="FF0000"/>
              </a:solidFill>
            </a:endParaRPr>
          </a:p>
          <a:p>
            <a:r>
              <a:rPr lang="hr-HR" dirty="0"/>
              <a:t>Registracija kandidata s teškoćama u razvoju izvan redovitog </a:t>
            </a:r>
            <a:r>
              <a:rPr lang="hr-HR" dirty="0" smtClean="0"/>
              <a:t>sustava obrazovanja RH    </a:t>
            </a:r>
            <a:r>
              <a:rPr lang="hr-HR" b="1" dirty="0" smtClean="0">
                <a:solidFill>
                  <a:srgbClr val="FF0000"/>
                </a:solidFill>
              </a:rPr>
              <a:t>27.5</a:t>
            </a:r>
            <a:r>
              <a:rPr lang="hr-HR" b="1" dirty="0">
                <a:solidFill>
                  <a:srgbClr val="FF0000"/>
                </a:solidFill>
              </a:rPr>
              <a:t>. - </a:t>
            </a:r>
            <a:r>
              <a:rPr lang="hr-HR" b="1" dirty="0" smtClean="0">
                <a:solidFill>
                  <a:srgbClr val="FF0000"/>
                </a:solidFill>
              </a:rPr>
              <a:t>10.6.2019.</a:t>
            </a:r>
            <a:endParaRPr lang="hr-HR" b="1" dirty="0">
              <a:solidFill>
                <a:srgbClr val="FF0000"/>
              </a:solidFill>
            </a:endParaRPr>
          </a:p>
          <a:p>
            <a:r>
              <a:rPr lang="pl-PL" dirty="0"/>
              <a:t>Dostava osobnih dokumenata i svjedodžbi za kandidate </a:t>
            </a:r>
            <a:r>
              <a:rPr lang="hr-HR" dirty="0" smtClean="0"/>
              <a:t>izvan </a:t>
            </a:r>
            <a:r>
              <a:rPr lang="hr-HR" dirty="0"/>
              <a:t>redovitog sustava obrazovanja RH Središnjem </a:t>
            </a:r>
            <a:r>
              <a:rPr lang="hr-HR" dirty="0" smtClean="0"/>
              <a:t>prijavnom uredu</a:t>
            </a:r>
            <a:r>
              <a:rPr lang="hr-HR" dirty="0"/>
              <a:t> </a:t>
            </a:r>
            <a:r>
              <a:rPr lang="hr-HR" b="1" dirty="0" smtClean="0">
                <a:solidFill>
                  <a:srgbClr val="FF0000"/>
                </a:solidFill>
              </a:rPr>
              <a:t>27.5</a:t>
            </a:r>
            <a:r>
              <a:rPr lang="hr-HR" b="1" dirty="0">
                <a:solidFill>
                  <a:srgbClr val="FF0000"/>
                </a:solidFill>
              </a:rPr>
              <a:t>.-</a:t>
            </a:r>
            <a:r>
              <a:rPr lang="hr-HR" b="1" dirty="0" smtClean="0">
                <a:solidFill>
                  <a:srgbClr val="FF0000"/>
                </a:solidFill>
              </a:rPr>
              <a:t>17.6.2019.</a:t>
            </a:r>
            <a:endParaRPr lang="hr-HR" b="1" dirty="0">
              <a:solidFill>
                <a:srgbClr val="FF0000"/>
              </a:solidFill>
            </a:endParaRPr>
          </a:p>
          <a:p>
            <a:r>
              <a:rPr lang="hr-HR" dirty="0"/>
              <a:t>Upisna povjerenstva ureda državne uprave unose navedene odabire u </a:t>
            </a:r>
            <a:r>
              <a:rPr lang="hr-HR" dirty="0" smtClean="0"/>
              <a:t>sustav </a:t>
            </a:r>
            <a:r>
              <a:rPr lang="hr-HR" dirty="0" err="1" smtClean="0"/>
              <a:t>NISpuSŠ</a:t>
            </a:r>
            <a:r>
              <a:rPr lang="hr-HR" dirty="0"/>
              <a:t> </a:t>
            </a:r>
            <a:r>
              <a:rPr lang="hr-HR" b="1" dirty="0" smtClean="0">
                <a:solidFill>
                  <a:srgbClr val="FF0000"/>
                </a:solidFill>
              </a:rPr>
              <a:t>27.5</a:t>
            </a:r>
            <a:r>
              <a:rPr lang="hr-HR" b="1" dirty="0">
                <a:solidFill>
                  <a:srgbClr val="FF0000"/>
                </a:solidFill>
              </a:rPr>
              <a:t>.-</a:t>
            </a:r>
            <a:r>
              <a:rPr lang="hr-HR" b="1" dirty="0" smtClean="0">
                <a:solidFill>
                  <a:srgbClr val="FF0000"/>
                </a:solidFill>
              </a:rPr>
              <a:t>17.6.2019.</a:t>
            </a:r>
            <a:endParaRPr lang="hr-HR" b="1" dirty="0">
              <a:solidFill>
                <a:srgbClr val="FF0000"/>
              </a:solidFill>
            </a:endParaRPr>
          </a:p>
          <a:p>
            <a:r>
              <a:rPr lang="hr-HR" dirty="0"/>
              <a:t>Zatvaranje mogućnosti unosa odabira kandidata </a:t>
            </a:r>
            <a:r>
              <a:rPr lang="hr-HR" b="1" dirty="0" smtClean="0">
                <a:solidFill>
                  <a:srgbClr val="FF0000"/>
                </a:solidFill>
              </a:rPr>
              <a:t>17.6.2019.</a:t>
            </a:r>
            <a:endParaRPr lang="hr-HR" b="1" dirty="0">
              <a:solidFill>
                <a:srgbClr val="FF0000"/>
              </a:solidFill>
            </a:endParaRPr>
          </a:p>
          <a:p>
            <a:r>
              <a:rPr lang="hr-HR" dirty="0"/>
              <a:t>Provođenje dodatnih provjera </a:t>
            </a:r>
            <a:r>
              <a:rPr lang="hr-HR" dirty="0" smtClean="0"/>
              <a:t>i unos rezultata </a:t>
            </a:r>
            <a:r>
              <a:rPr lang="hr-HR" dirty="0"/>
              <a:t>u </a:t>
            </a:r>
            <a:r>
              <a:rPr lang="hr-HR" dirty="0" smtClean="0"/>
              <a:t>sustav </a:t>
            </a:r>
            <a:r>
              <a:rPr lang="hr-HR" b="1" dirty="0" smtClean="0">
                <a:solidFill>
                  <a:srgbClr val="FF0000"/>
                </a:solidFill>
              </a:rPr>
              <a:t>18.-19.6.2019.</a:t>
            </a:r>
            <a:endParaRPr lang="hr-HR" b="1" dirty="0">
              <a:solidFill>
                <a:srgbClr val="FF0000"/>
              </a:solidFill>
            </a:endParaRPr>
          </a:p>
          <a:p>
            <a:r>
              <a:rPr lang="hr-HR" dirty="0"/>
              <a:t>Rangiranje </a:t>
            </a:r>
            <a:r>
              <a:rPr lang="hr-HR" dirty="0" smtClean="0"/>
              <a:t>kandidata u razvoju sukladno listama prioriteta </a:t>
            </a:r>
            <a:r>
              <a:rPr lang="hr-HR" b="1" dirty="0" smtClean="0">
                <a:solidFill>
                  <a:srgbClr val="FF0000"/>
                </a:solidFill>
              </a:rPr>
              <a:t>21.6.2019.</a:t>
            </a:r>
            <a:endParaRPr lang="hr-HR" b="1" dirty="0">
              <a:solidFill>
                <a:srgbClr val="FF0000"/>
              </a:solidFill>
            </a:endParaRPr>
          </a:p>
          <a:p>
            <a:r>
              <a:rPr lang="hr-HR" dirty="0"/>
              <a:t>Smanjenje upisnih kvota razrednih odjela pojedinih obrazovnih </a:t>
            </a:r>
            <a:r>
              <a:rPr lang="hr-HR" dirty="0" smtClean="0"/>
              <a:t>programa </a:t>
            </a:r>
            <a:r>
              <a:rPr lang="hr-HR" b="1" dirty="0" smtClean="0">
                <a:solidFill>
                  <a:srgbClr val="FF0000"/>
                </a:solidFill>
              </a:rPr>
              <a:t>26.6.2019.</a:t>
            </a:r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2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u="sng" dirty="0" smtClean="0"/>
              <a:t>Prijava kandidata s teškoćama u razvoju</a:t>
            </a:r>
            <a:br>
              <a:rPr lang="hr-HR" sz="3600" u="sng" dirty="0" smtClean="0"/>
            </a:br>
            <a:r>
              <a:rPr lang="hr-HR" sz="3600" u="sng" dirty="0" smtClean="0"/>
              <a:t>- jesenski upisni rok</a:t>
            </a:r>
            <a:endParaRPr lang="hr-HR" sz="3600" u="sng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896544"/>
          </a:xfrm>
        </p:spPr>
        <p:txBody>
          <a:bodyPr>
            <a:normAutofit lnSpcReduction="10000"/>
          </a:bodyPr>
          <a:lstStyle/>
          <a:p>
            <a:r>
              <a:rPr lang="hr-HR" sz="2000" dirty="0" smtClean="0"/>
              <a:t>Prijava kandidata </a:t>
            </a:r>
            <a:r>
              <a:rPr lang="pl-PL" sz="2000" dirty="0" smtClean="0"/>
              <a:t>Gradskom </a:t>
            </a:r>
            <a:r>
              <a:rPr lang="pl-PL" sz="2000" dirty="0"/>
              <a:t>uredu za obrazovanje, kulturu i sport </a:t>
            </a:r>
            <a:r>
              <a:rPr lang="hr-HR" sz="2000" b="1" dirty="0" smtClean="0">
                <a:solidFill>
                  <a:srgbClr val="FF0000"/>
                </a:solidFill>
              </a:rPr>
              <a:t>16</a:t>
            </a:r>
            <a:r>
              <a:rPr lang="hr-HR" sz="2000" b="1" dirty="0">
                <a:solidFill>
                  <a:srgbClr val="FF0000"/>
                </a:solidFill>
              </a:rPr>
              <a:t>. i </a:t>
            </a:r>
            <a:r>
              <a:rPr lang="hr-HR" sz="2000" b="1" dirty="0" smtClean="0">
                <a:solidFill>
                  <a:srgbClr val="FF0000"/>
                </a:solidFill>
              </a:rPr>
              <a:t>19.8.2019.</a:t>
            </a:r>
            <a:endParaRPr lang="hr-HR" sz="2000" b="1" dirty="0">
              <a:solidFill>
                <a:srgbClr val="FF0000"/>
              </a:solidFill>
            </a:endParaRPr>
          </a:p>
          <a:p>
            <a:r>
              <a:rPr lang="pt-BR" sz="2000" dirty="0"/>
              <a:t>Registracija kandidata s teškoćama u razvoju izvan redovitog sustava </a:t>
            </a:r>
            <a:r>
              <a:rPr lang="pt-BR" sz="2000" dirty="0" smtClean="0"/>
              <a:t>obrazovanja</a:t>
            </a:r>
            <a:r>
              <a:rPr lang="hr-HR" sz="2000" dirty="0" smtClean="0"/>
              <a:t> RH </a:t>
            </a:r>
            <a:r>
              <a:rPr lang="hr-HR" sz="2000" b="1" dirty="0">
                <a:solidFill>
                  <a:srgbClr val="FF0000"/>
                </a:solidFill>
              </a:rPr>
              <a:t>16.- </a:t>
            </a:r>
            <a:r>
              <a:rPr lang="hr-HR" sz="2000" b="1" dirty="0" smtClean="0">
                <a:solidFill>
                  <a:srgbClr val="FF0000"/>
                </a:solidFill>
              </a:rPr>
              <a:t>19.8.2019.</a:t>
            </a:r>
            <a:endParaRPr lang="hr-HR" sz="2000" b="1" dirty="0">
              <a:solidFill>
                <a:srgbClr val="FF0000"/>
              </a:solidFill>
            </a:endParaRPr>
          </a:p>
          <a:p>
            <a:r>
              <a:rPr lang="hr-HR" sz="2000" dirty="0"/>
              <a:t>Dostava osobnih dokumenata i svjedodžbi za kandidate s teškoćama u </a:t>
            </a:r>
            <a:r>
              <a:rPr lang="hr-HR" sz="2000" dirty="0" smtClean="0"/>
              <a:t>razvoju izvan </a:t>
            </a:r>
            <a:r>
              <a:rPr lang="hr-HR" sz="2000" dirty="0"/>
              <a:t>redovitog sustava obrazovanja RH Središnjem prijavnom </a:t>
            </a:r>
            <a:r>
              <a:rPr lang="hr-HR" sz="2000" dirty="0" smtClean="0"/>
              <a:t>uredu </a:t>
            </a:r>
            <a:r>
              <a:rPr lang="hr-HR" sz="2000" b="1" dirty="0" smtClean="0">
                <a:solidFill>
                  <a:srgbClr val="FF0000"/>
                </a:solidFill>
              </a:rPr>
              <a:t>16</a:t>
            </a:r>
            <a:r>
              <a:rPr lang="hr-HR" sz="2000" b="1" dirty="0">
                <a:solidFill>
                  <a:srgbClr val="FF0000"/>
                </a:solidFill>
              </a:rPr>
              <a:t>. </a:t>
            </a:r>
            <a:r>
              <a:rPr lang="hr-HR" sz="2000" b="1" dirty="0" smtClean="0">
                <a:solidFill>
                  <a:srgbClr val="FF0000"/>
                </a:solidFill>
              </a:rPr>
              <a:t>i 19.8.2019.</a:t>
            </a:r>
            <a:endParaRPr lang="hr-HR" sz="2000" b="1" dirty="0">
              <a:solidFill>
                <a:srgbClr val="FF0000"/>
              </a:solidFill>
            </a:endParaRPr>
          </a:p>
          <a:p>
            <a:r>
              <a:rPr lang="hr-HR" sz="2000" dirty="0"/>
              <a:t>Upisna povjerenstva ureda državne uprave unose navedene odabire u </a:t>
            </a:r>
            <a:r>
              <a:rPr lang="hr-HR" sz="2000" dirty="0" smtClean="0"/>
              <a:t>sustav </a:t>
            </a:r>
            <a:r>
              <a:rPr lang="hr-HR" sz="2000" dirty="0" err="1" smtClean="0"/>
              <a:t>NISpuSŠ</a:t>
            </a:r>
            <a:r>
              <a:rPr lang="hr-HR" sz="2000" dirty="0"/>
              <a:t> </a:t>
            </a:r>
            <a:r>
              <a:rPr lang="hr-HR" sz="2000" b="1" dirty="0" smtClean="0">
                <a:solidFill>
                  <a:srgbClr val="FF0000"/>
                </a:solidFill>
              </a:rPr>
              <a:t>16</a:t>
            </a:r>
            <a:r>
              <a:rPr lang="hr-HR" sz="2000" b="1" dirty="0">
                <a:solidFill>
                  <a:srgbClr val="FF0000"/>
                </a:solidFill>
              </a:rPr>
              <a:t>. </a:t>
            </a:r>
            <a:r>
              <a:rPr lang="hr-HR" sz="2000" b="1" dirty="0" smtClean="0">
                <a:solidFill>
                  <a:srgbClr val="FF0000"/>
                </a:solidFill>
              </a:rPr>
              <a:t>i 19.8.2019.</a:t>
            </a:r>
            <a:endParaRPr lang="hr-HR" sz="2000" b="1" dirty="0">
              <a:solidFill>
                <a:srgbClr val="FF0000"/>
              </a:solidFill>
            </a:endParaRPr>
          </a:p>
          <a:p>
            <a:r>
              <a:rPr lang="hr-HR" sz="2000" dirty="0"/>
              <a:t>Zatvaranje mogućnosti unosa odabira kandidata </a:t>
            </a:r>
            <a:r>
              <a:rPr lang="hr-HR" sz="2000" b="1" dirty="0" smtClean="0">
                <a:solidFill>
                  <a:srgbClr val="FF0000"/>
                </a:solidFill>
              </a:rPr>
              <a:t>19.8.2019.</a:t>
            </a:r>
            <a:endParaRPr lang="hr-HR" sz="2000" b="1" dirty="0">
              <a:solidFill>
                <a:srgbClr val="FF0000"/>
              </a:solidFill>
            </a:endParaRPr>
          </a:p>
          <a:p>
            <a:r>
              <a:rPr lang="hr-HR" sz="2000" dirty="0"/>
              <a:t>Provođenje dodatnih provjera </a:t>
            </a:r>
            <a:r>
              <a:rPr lang="hr-HR" sz="2000" dirty="0" smtClean="0"/>
              <a:t>i unos </a:t>
            </a:r>
            <a:r>
              <a:rPr lang="hr-HR" sz="2000" dirty="0"/>
              <a:t>rezultata </a:t>
            </a:r>
            <a:r>
              <a:rPr lang="hr-HR" sz="2000" dirty="0" smtClean="0"/>
              <a:t>u sustav</a:t>
            </a:r>
            <a:r>
              <a:rPr lang="hr-HR" sz="2000" dirty="0"/>
              <a:t> </a:t>
            </a:r>
            <a:r>
              <a:rPr lang="hr-HR" sz="2000" b="1" dirty="0" smtClean="0">
                <a:solidFill>
                  <a:srgbClr val="FF0000"/>
                </a:solidFill>
              </a:rPr>
              <a:t>20.8.2019.</a:t>
            </a:r>
            <a:endParaRPr lang="hr-HR" sz="2000" b="1" dirty="0">
              <a:solidFill>
                <a:srgbClr val="FF0000"/>
              </a:solidFill>
            </a:endParaRPr>
          </a:p>
          <a:p>
            <a:r>
              <a:rPr lang="hr-HR" sz="2000" dirty="0"/>
              <a:t>Rangiranje kandidata </a:t>
            </a:r>
            <a:r>
              <a:rPr lang="hr-HR" sz="2000" b="1" dirty="0" smtClean="0">
                <a:solidFill>
                  <a:srgbClr val="FF0000"/>
                </a:solidFill>
              </a:rPr>
              <a:t>21.8.2019.</a:t>
            </a:r>
            <a:endParaRPr lang="hr-HR" sz="2000" b="1" dirty="0">
              <a:solidFill>
                <a:srgbClr val="FF0000"/>
              </a:solidFill>
            </a:endParaRPr>
          </a:p>
          <a:p>
            <a:r>
              <a:rPr lang="hr-HR" sz="2000" dirty="0"/>
              <a:t>Smanjenje upisnih kvota razrednih odjela pojedinih obrazovnih programa </a:t>
            </a:r>
            <a:r>
              <a:rPr lang="hr-HR" sz="2000" b="1" dirty="0" smtClean="0">
                <a:solidFill>
                  <a:srgbClr val="FF0000"/>
                </a:solidFill>
              </a:rPr>
              <a:t>21.8.2019.</a:t>
            </a:r>
            <a:endParaRPr lang="hr-H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11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u="sng" dirty="0" smtClean="0"/>
              <a:t>Prijava učenika koji se upisuju u odjele za sportaše</a:t>
            </a:r>
            <a:endParaRPr lang="hr-HR" sz="3600" u="sng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528392"/>
          </a:xfrm>
        </p:spPr>
        <p:txBody>
          <a:bodyPr>
            <a:normAutofit fontScale="92500" lnSpcReduction="20000"/>
          </a:bodyPr>
          <a:lstStyle/>
          <a:p>
            <a:r>
              <a:rPr lang="pl-PL" sz="1900" dirty="0"/>
              <a:t>Kandidati </a:t>
            </a:r>
            <a:r>
              <a:rPr lang="pl-PL" sz="1900" dirty="0" smtClean="0"/>
              <a:t>iskazuju </a:t>
            </a:r>
            <a:r>
              <a:rPr lang="pl-PL" sz="1900" dirty="0"/>
              <a:t>interes za </a:t>
            </a:r>
            <a:r>
              <a:rPr lang="pl-PL" sz="1900" dirty="0" smtClean="0"/>
              <a:t>u </a:t>
            </a:r>
            <a:r>
              <a:rPr lang="pl-PL" sz="1900" dirty="0"/>
              <a:t>NISpuSŠ-u </a:t>
            </a:r>
            <a:r>
              <a:rPr lang="pl-PL" sz="1900" b="1" dirty="0" smtClean="0">
                <a:solidFill>
                  <a:srgbClr val="FF0000"/>
                </a:solidFill>
              </a:rPr>
              <a:t>27.5.-2.6.2019.</a:t>
            </a:r>
            <a:endParaRPr lang="pl-PL" sz="1900" b="1" dirty="0">
              <a:solidFill>
                <a:srgbClr val="FF0000"/>
              </a:solidFill>
            </a:endParaRPr>
          </a:p>
          <a:p>
            <a:r>
              <a:rPr lang="hr-HR" sz="1900" dirty="0"/>
              <a:t>Središnji državni ured za šport šalje </a:t>
            </a:r>
            <a:r>
              <a:rPr lang="hr-HR" sz="1900" dirty="0" err="1"/>
              <a:t>nerangirane</a:t>
            </a:r>
            <a:r>
              <a:rPr lang="hr-HR" sz="1900" dirty="0"/>
              <a:t> liste kandidata po </a:t>
            </a:r>
            <a:r>
              <a:rPr lang="hr-HR" sz="1900" dirty="0" smtClean="0"/>
              <a:t>sportovima nacionalnim </a:t>
            </a:r>
            <a:r>
              <a:rPr lang="hr-HR" sz="1900" dirty="0"/>
              <a:t>sportskim savezima u svrhu izrade rang-lista po </a:t>
            </a:r>
            <a:r>
              <a:rPr lang="hr-HR" sz="1900" dirty="0" smtClean="0"/>
              <a:t>sportovima </a:t>
            </a:r>
            <a:r>
              <a:rPr lang="hr-HR" sz="1900" b="1" dirty="0" smtClean="0">
                <a:solidFill>
                  <a:srgbClr val="FF0000"/>
                </a:solidFill>
              </a:rPr>
              <a:t>3.6.2019.</a:t>
            </a:r>
            <a:endParaRPr lang="hr-HR" sz="1900" b="1" dirty="0">
              <a:solidFill>
                <a:srgbClr val="FF0000"/>
              </a:solidFill>
            </a:endParaRPr>
          </a:p>
          <a:p>
            <a:r>
              <a:rPr lang="hr-HR" sz="1900" dirty="0" smtClean="0"/>
              <a:t>preliminarne </a:t>
            </a:r>
            <a:r>
              <a:rPr lang="hr-HR" sz="1900" dirty="0"/>
              <a:t>rang-liste prijavljenih </a:t>
            </a:r>
            <a:r>
              <a:rPr lang="hr-HR" sz="1900" dirty="0" smtClean="0"/>
              <a:t>kandidata prema kriterij </a:t>
            </a:r>
            <a:r>
              <a:rPr lang="hr-HR" sz="1900" dirty="0"/>
              <a:t>s</a:t>
            </a:r>
            <a:r>
              <a:rPr lang="hr-HR" sz="1900" dirty="0" smtClean="0"/>
              <a:t>portske .uspješnosti </a:t>
            </a:r>
            <a:r>
              <a:rPr lang="hr-HR" sz="1900" b="1" dirty="0">
                <a:solidFill>
                  <a:srgbClr val="FF0000"/>
                </a:solidFill>
              </a:rPr>
              <a:t>4</a:t>
            </a:r>
            <a:r>
              <a:rPr lang="hr-HR" sz="1900" b="1" dirty="0" smtClean="0">
                <a:solidFill>
                  <a:srgbClr val="FF0000"/>
                </a:solidFill>
              </a:rPr>
              <a:t>.-12.6.2019.</a:t>
            </a:r>
            <a:endParaRPr lang="hr-HR" sz="1900" b="1" dirty="0">
              <a:solidFill>
                <a:srgbClr val="FF0000"/>
              </a:solidFill>
            </a:endParaRPr>
          </a:p>
          <a:p>
            <a:r>
              <a:rPr lang="hr-HR" sz="1900" dirty="0"/>
              <a:t>Nacionalni sportski savezi službeno objavljuju preliminarne rang-liste </a:t>
            </a:r>
            <a:r>
              <a:rPr lang="hr-HR" sz="1900" b="1" dirty="0" smtClean="0">
                <a:solidFill>
                  <a:srgbClr val="FF0000"/>
                </a:solidFill>
              </a:rPr>
              <a:t>13.6.2019.</a:t>
            </a:r>
          </a:p>
          <a:p>
            <a:r>
              <a:rPr lang="pl-PL" sz="1900" dirty="0"/>
              <a:t>Prigovor kandidata </a:t>
            </a:r>
            <a:r>
              <a:rPr lang="pl-PL" sz="1900" dirty="0" smtClean="0"/>
              <a:t>i </a:t>
            </a:r>
            <a:r>
              <a:rPr lang="hr-HR" sz="1900" dirty="0" smtClean="0"/>
              <a:t>Nacionalni </a:t>
            </a:r>
            <a:r>
              <a:rPr lang="hr-HR" sz="1900" dirty="0"/>
              <a:t>sportski savezi ispravljaju rang-liste</a:t>
            </a:r>
          </a:p>
          <a:p>
            <a:r>
              <a:rPr lang="hr-HR" sz="1900" b="1" dirty="0">
                <a:solidFill>
                  <a:srgbClr val="FF0000"/>
                </a:solidFill>
              </a:rPr>
              <a:t>13.-</a:t>
            </a:r>
            <a:r>
              <a:rPr lang="hr-HR" sz="1900" b="1" dirty="0" smtClean="0">
                <a:solidFill>
                  <a:srgbClr val="FF0000"/>
                </a:solidFill>
              </a:rPr>
              <a:t>19.6.2019.</a:t>
            </a:r>
            <a:endParaRPr lang="hr-HR" sz="1900" b="1" dirty="0">
              <a:solidFill>
                <a:srgbClr val="FF0000"/>
              </a:solidFill>
            </a:endParaRPr>
          </a:p>
          <a:p>
            <a:r>
              <a:rPr lang="hr-HR" sz="1900" dirty="0"/>
              <a:t>K</a:t>
            </a:r>
            <a:r>
              <a:rPr lang="hr-HR" sz="1900" dirty="0" smtClean="0"/>
              <a:t>onačne </a:t>
            </a:r>
            <a:r>
              <a:rPr lang="hr-HR" sz="1900" dirty="0"/>
              <a:t>rang-liste </a:t>
            </a:r>
            <a:r>
              <a:rPr lang="hr-HR" sz="1900" b="1" dirty="0" smtClean="0">
                <a:solidFill>
                  <a:srgbClr val="FF0000"/>
                </a:solidFill>
              </a:rPr>
              <a:t>21.6.2019.</a:t>
            </a:r>
            <a:endParaRPr lang="hr-HR" sz="1900" b="1" dirty="0">
              <a:solidFill>
                <a:srgbClr val="FF0000"/>
              </a:solidFill>
            </a:endParaRPr>
          </a:p>
          <a:p>
            <a:r>
              <a:rPr lang="hr-HR" sz="1900" dirty="0"/>
              <a:t>Unos zaprimljenih rang-lista u </a:t>
            </a:r>
            <a:r>
              <a:rPr lang="hr-HR" sz="1900" dirty="0" err="1"/>
              <a:t>NISpuSŠ</a:t>
            </a:r>
            <a:r>
              <a:rPr lang="hr-HR" sz="1900" dirty="0"/>
              <a:t> te dodjeljivanje bodova kandidatima </a:t>
            </a:r>
            <a:r>
              <a:rPr lang="hr-HR" sz="1900" dirty="0" smtClean="0"/>
              <a:t>na temelju algoritma </a:t>
            </a:r>
            <a:r>
              <a:rPr lang="hr-HR" sz="1900" b="1" dirty="0" smtClean="0">
                <a:solidFill>
                  <a:srgbClr val="FF0000"/>
                </a:solidFill>
              </a:rPr>
              <a:t>21.-24.6.2019.</a:t>
            </a:r>
          </a:p>
          <a:p>
            <a:endParaRPr lang="hr-HR" dirty="0" smtClean="0"/>
          </a:p>
        </p:txBody>
      </p:sp>
      <p:pic>
        <p:nvPicPr>
          <p:cNvPr id="24578" name="Picture 2" descr="http://ak-start.hr/wp-content/uploads/2014/03/cropped-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448267"/>
            <a:ext cx="5940655" cy="124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34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u="sng" dirty="0" smtClean="0"/>
              <a:t>Za pomoć se možete obratiti :</a:t>
            </a:r>
            <a:endParaRPr lang="hr-HR" sz="3600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9" y="1700808"/>
            <a:ext cx="8280919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 smtClean="0"/>
              <a:t>Razrednicima</a:t>
            </a:r>
          </a:p>
          <a:p>
            <a:pPr marL="0" indent="0">
              <a:buNone/>
            </a:pPr>
            <a:r>
              <a:rPr lang="hr-HR" sz="2000" smtClean="0"/>
              <a:t>Pedagoginji</a:t>
            </a:r>
            <a:endParaRPr lang="hr-HR" sz="2000" dirty="0" smtClean="0"/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endParaRPr lang="hr-HR" sz="2000" dirty="0"/>
          </a:p>
        </p:txBody>
      </p:sp>
      <p:pic>
        <p:nvPicPr>
          <p:cNvPr id="27650" name="Picture 2" descr="http://www.os-vgrzalja-buzet.skole.hr/upload/os-vgrzalja-buzet/images/newsimg/778/Image/prvas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852936"/>
            <a:ext cx="3566170" cy="3352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568952" cy="1434488"/>
          </a:xfrm>
        </p:spPr>
        <p:txBody>
          <a:bodyPr>
            <a:noAutofit/>
          </a:bodyPr>
          <a:lstStyle/>
          <a:p>
            <a:r>
              <a:rPr lang="hr-HR" sz="3600" u="sng" dirty="0" smtClean="0"/>
              <a:t>1. Zajednički elementi za upis u gimnazijske programe i četverogodišnje strukovne</a:t>
            </a:r>
            <a:endParaRPr lang="hr-HR" sz="3600" u="sng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456136"/>
              </p:ext>
            </p:extLst>
          </p:nvPr>
        </p:nvGraphicFramePr>
        <p:xfrm>
          <a:off x="323528" y="2132856"/>
          <a:ext cx="882047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818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u="sng" dirty="0" smtClean="0"/>
              <a:t>Gimnazijski programi </a:t>
            </a:r>
            <a:r>
              <a:rPr lang="hr-HR" sz="3600" u="sng" dirty="0"/>
              <a:t>i četverogodišnje strukovne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300999"/>
              </p:ext>
            </p:extLst>
          </p:nvPr>
        </p:nvGraphicFramePr>
        <p:xfrm>
          <a:off x="457200" y="1600200"/>
          <a:ext cx="8229598" cy="4133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664"/>
                <a:gridCol w="1119787"/>
                <a:gridCol w="959821"/>
                <a:gridCol w="1119787"/>
                <a:gridCol w="987939"/>
                <a:gridCol w="1371600"/>
              </a:tblGrid>
              <a:tr h="459228">
                <a:tc>
                  <a:txBody>
                    <a:bodyPr/>
                    <a:lstStyle/>
                    <a:p>
                      <a:r>
                        <a:rPr lang="hr-HR" dirty="0" smtClean="0"/>
                        <a:t>elementi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 raz.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6.raz.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7.raz.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8.raz.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 marL="101572" marR="101572"/>
                </a:tc>
              </a:tr>
              <a:tr h="459228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Prosjek ocjena</a:t>
                      </a:r>
                      <a:endParaRPr lang="hr-HR" sz="1400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dirty="0" smtClean="0"/>
                        <a:t>20,00</a:t>
                      </a:r>
                      <a:endParaRPr lang="hr-HR" sz="1800" b="0" dirty="0"/>
                    </a:p>
                  </a:txBody>
                  <a:tcPr marL="101572" marR="101572"/>
                </a:tc>
              </a:tr>
              <a:tr h="459228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Hrvatski </a:t>
                      </a:r>
                      <a:endParaRPr lang="hr-HR" sz="1400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dirty="0" smtClean="0"/>
                        <a:t>10,00</a:t>
                      </a:r>
                      <a:endParaRPr lang="hr-HR" sz="1800" b="0" dirty="0"/>
                    </a:p>
                  </a:txBody>
                  <a:tcPr marL="101572" marR="101572"/>
                </a:tc>
              </a:tr>
              <a:tr h="459228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Matematika</a:t>
                      </a:r>
                      <a:endParaRPr lang="hr-HR" sz="1400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dirty="0" smtClean="0"/>
                        <a:t>10,00</a:t>
                      </a:r>
                      <a:endParaRPr lang="hr-HR" sz="1800" b="0" dirty="0"/>
                    </a:p>
                  </a:txBody>
                  <a:tcPr marL="101572" marR="101572"/>
                </a:tc>
              </a:tr>
              <a:tr h="459228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Engleski jezik</a:t>
                      </a:r>
                      <a:endParaRPr lang="hr-HR" sz="1400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dirty="0" smtClean="0"/>
                        <a:t>10,00</a:t>
                      </a:r>
                      <a:endParaRPr lang="hr-HR" sz="1800" b="0" dirty="0"/>
                    </a:p>
                  </a:txBody>
                  <a:tcPr marL="101572" marR="101572"/>
                </a:tc>
              </a:tr>
              <a:tr h="459228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Predmet značajan za upis</a:t>
                      </a:r>
                      <a:endParaRPr lang="hr-HR" sz="1400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dirty="0" smtClean="0"/>
                        <a:t>10,00</a:t>
                      </a:r>
                      <a:endParaRPr lang="hr-HR" sz="1800" b="0" dirty="0"/>
                    </a:p>
                  </a:txBody>
                  <a:tcPr marL="101572" marR="101572"/>
                </a:tc>
              </a:tr>
              <a:tr h="459228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Predmet značajan za upis</a:t>
                      </a:r>
                      <a:endParaRPr lang="hr-HR" sz="1400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dirty="0" smtClean="0"/>
                        <a:t>10,00</a:t>
                      </a:r>
                      <a:endParaRPr lang="hr-HR" sz="1800" b="0" dirty="0"/>
                    </a:p>
                  </a:txBody>
                  <a:tcPr marL="101572" marR="101572"/>
                </a:tc>
              </a:tr>
              <a:tr h="459228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Predmet značajan za upis</a:t>
                      </a:r>
                      <a:endParaRPr lang="hr-HR" sz="1400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dirty="0" smtClean="0"/>
                        <a:t>10,00</a:t>
                      </a:r>
                      <a:endParaRPr lang="hr-HR" sz="1800" b="0" dirty="0"/>
                    </a:p>
                  </a:txBody>
                  <a:tcPr marL="101572" marR="101572"/>
                </a:tc>
              </a:tr>
              <a:tr h="459228">
                <a:tc>
                  <a:txBody>
                    <a:bodyPr/>
                    <a:lstStyle/>
                    <a:p>
                      <a:r>
                        <a:rPr lang="hr-HR" sz="1800" b="1" dirty="0" smtClean="0"/>
                        <a:t>Ukupno </a:t>
                      </a:r>
                      <a:endParaRPr lang="hr-HR" sz="1800" b="1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solidFill>
                            <a:srgbClr val="FF0000"/>
                          </a:solidFill>
                        </a:rPr>
                        <a:t>80,00</a:t>
                      </a:r>
                      <a:endParaRPr lang="hr-HR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101572" marR="10157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2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u="sng" dirty="0" smtClean="0"/>
              <a:t>Strukovni programi i obrti u trajanju od tri godine</a:t>
            </a:r>
            <a:endParaRPr lang="hr-HR" sz="3600" u="sng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693354"/>
              </p:ext>
            </p:extLst>
          </p:nvPr>
        </p:nvGraphicFramePr>
        <p:xfrm>
          <a:off x="539552" y="2060848"/>
          <a:ext cx="8229598" cy="269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664"/>
                <a:gridCol w="1119787"/>
                <a:gridCol w="959821"/>
                <a:gridCol w="1119787"/>
                <a:gridCol w="987939"/>
                <a:gridCol w="1371600"/>
              </a:tblGrid>
              <a:tr h="448816">
                <a:tc>
                  <a:txBody>
                    <a:bodyPr/>
                    <a:lstStyle/>
                    <a:p>
                      <a:r>
                        <a:rPr lang="hr-HR" dirty="0" smtClean="0"/>
                        <a:t>elementi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 raz.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6.raz.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7.raz.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8.raz.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 marL="101572" marR="101572"/>
                </a:tc>
              </a:tr>
              <a:tr h="448816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Prosjek ocjena</a:t>
                      </a:r>
                      <a:endParaRPr lang="hr-HR" sz="1400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dirty="0" smtClean="0"/>
                        <a:t>20,00</a:t>
                      </a:r>
                      <a:endParaRPr lang="hr-HR" sz="1800" b="0" dirty="0"/>
                    </a:p>
                  </a:txBody>
                  <a:tcPr marL="101572" marR="101572"/>
                </a:tc>
              </a:tr>
              <a:tr h="448816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Hrvatski </a:t>
                      </a:r>
                      <a:endParaRPr lang="hr-HR" sz="1400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dirty="0" smtClean="0"/>
                        <a:t>10,00</a:t>
                      </a:r>
                      <a:endParaRPr lang="hr-HR" sz="1800" b="0" dirty="0"/>
                    </a:p>
                  </a:txBody>
                  <a:tcPr marL="101572" marR="101572"/>
                </a:tc>
              </a:tr>
              <a:tr h="448816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Matematika</a:t>
                      </a:r>
                      <a:endParaRPr lang="hr-HR" sz="1400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dirty="0" smtClean="0"/>
                        <a:t>10,00</a:t>
                      </a:r>
                      <a:endParaRPr lang="hr-HR" sz="1800" b="0" dirty="0"/>
                    </a:p>
                  </a:txBody>
                  <a:tcPr marL="101572" marR="101572"/>
                </a:tc>
              </a:tr>
              <a:tr h="448816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Engleski jezik</a:t>
                      </a:r>
                      <a:endParaRPr lang="hr-HR" sz="1400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dirty="0" smtClean="0"/>
                        <a:t>10,00</a:t>
                      </a:r>
                      <a:endParaRPr lang="hr-HR" sz="1800" b="0" dirty="0"/>
                    </a:p>
                  </a:txBody>
                  <a:tcPr marL="101572" marR="101572"/>
                </a:tc>
              </a:tr>
              <a:tr h="448816">
                <a:tc>
                  <a:txBody>
                    <a:bodyPr/>
                    <a:lstStyle/>
                    <a:p>
                      <a:r>
                        <a:rPr lang="hr-HR" sz="1800" b="1" dirty="0" smtClean="0"/>
                        <a:t>Ukupno </a:t>
                      </a:r>
                      <a:endParaRPr lang="hr-HR" sz="1800" b="1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solidFill>
                            <a:srgbClr val="FF0000"/>
                          </a:solidFill>
                        </a:rPr>
                        <a:t>50,00</a:t>
                      </a:r>
                      <a:endParaRPr lang="hr-HR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101572" marR="10157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67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u="sng" dirty="0" smtClean="0"/>
              <a:t>Strukovni programi u trajanju manjem od tri godine</a:t>
            </a:r>
            <a:endParaRPr lang="hr-HR" sz="3600" u="sng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540020"/>
              </p:ext>
            </p:extLst>
          </p:nvPr>
        </p:nvGraphicFramePr>
        <p:xfrm>
          <a:off x="467544" y="1988840"/>
          <a:ext cx="8229598" cy="1468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664"/>
                <a:gridCol w="1119787"/>
                <a:gridCol w="959821"/>
                <a:gridCol w="1119787"/>
                <a:gridCol w="987939"/>
                <a:gridCol w="1371600"/>
              </a:tblGrid>
              <a:tr h="489587">
                <a:tc>
                  <a:txBody>
                    <a:bodyPr/>
                    <a:lstStyle/>
                    <a:p>
                      <a:r>
                        <a:rPr lang="hr-HR" dirty="0" smtClean="0"/>
                        <a:t>elementi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 raz.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6.raz.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7.raz.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8.raz.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 marL="101572" marR="101572"/>
                </a:tc>
              </a:tr>
              <a:tr h="489587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Prosjek ocjena</a:t>
                      </a:r>
                      <a:endParaRPr lang="hr-HR" sz="1400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dirty="0" smtClean="0"/>
                        <a:t>20,00</a:t>
                      </a:r>
                      <a:endParaRPr lang="hr-HR" sz="1800" b="0" dirty="0"/>
                    </a:p>
                  </a:txBody>
                  <a:tcPr marL="101572" marR="101572"/>
                </a:tc>
              </a:tr>
              <a:tr h="489587">
                <a:tc>
                  <a:txBody>
                    <a:bodyPr/>
                    <a:lstStyle/>
                    <a:p>
                      <a:r>
                        <a:rPr lang="hr-HR" sz="1800" b="1" dirty="0" smtClean="0"/>
                        <a:t>Ukupno </a:t>
                      </a:r>
                      <a:endParaRPr lang="hr-HR" sz="1800" b="1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/>
                    </a:p>
                  </a:txBody>
                  <a:tcPr marL="101572" marR="101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solidFill>
                            <a:srgbClr val="FF0000"/>
                          </a:solidFill>
                        </a:rPr>
                        <a:t>20,00</a:t>
                      </a:r>
                      <a:endParaRPr lang="hr-HR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101572" marR="10157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47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584176"/>
          </a:xfrm>
        </p:spPr>
        <p:txBody>
          <a:bodyPr>
            <a:noAutofit/>
          </a:bodyPr>
          <a:lstStyle/>
          <a:p>
            <a:r>
              <a:rPr lang="hr-HR" sz="3600" u="sng" dirty="0" smtClean="0"/>
              <a:t>2. Dodatni element – </a:t>
            </a:r>
            <a:br>
              <a:rPr lang="hr-HR" sz="3600" u="sng" dirty="0" smtClean="0"/>
            </a:br>
            <a:r>
              <a:rPr lang="hr-HR" sz="3600" u="sng" dirty="0" smtClean="0"/>
              <a:t>čine sposobnosti, darovitosti i znanja učenika</a:t>
            </a:r>
            <a:br>
              <a:rPr lang="hr-HR" sz="3600" u="sng" dirty="0" smtClean="0"/>
            </a:br>
            <a:endParaRPr lang="hr-HR" sz="3600" u="sng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95536" y="2564904"/>
            <a:ext cx="7408333" cy="3024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000" b="1" i="1" dirty="0" smtClean="0"/>
              <a:t>Dokazuju se i vrednuju:</a:t>
            </a:r>
          </a:p>
          <a:p>
            <a:r>
              <a:rPr lang="hr-HR" sz="2000" dirty="0" smtClean="0"/>
              <a:t>na osnovi provjere </a:t>
            </a:r>
            <a:r>
              <a:rPr lang="hr-HR" sz="2000" b="1" dirty="0" smtClean="0"/>
              <a:t>posebnih vještina i sposobnosti i darovitosti</a:t>
            </a:r>
          </a:p>
          <a:p>
            <a:r>
              <a:rPr lang="hr-HR" sz="2000" dirty="0" smtClean="0"/>
              <a:t>na osnovi rezultata postignutih </a:t>
            </a:r>
            <a:r>
              <a:rPr lang="hr-HR" sz="2000" b="1" dirty="0" smtClean="0"/>
              <a:t>na natjecanjima u znanju</a:t>
            </a:r>
          </a:p>
          <a:p>
            <a:r>
              <a:rPr lang="hr-HR" sz="2000" dirty="0" smtClean="0"/>
              <a:t>na osnovi rezultata postignutih </a:t>
            </a:r>
            <a:r>
              <a:rPr lang="hr-HR" sz="2000" b="1" dirty="0" smtClean="0"/>
              <a:t>na natjecanjima školskih sportskih društava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91275"/>
            <a:ext cx="3995936" cy="239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114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722520"/>
          </a:xfrm>
        </p:spPr>
        <p:txBody>
          <a:bodyPr>
            <a:noAutofit/>
          </a:bodyPr>
          <a:lstStyle/>
          <a:p>
            <a:r>
              <a:rPr lang="hr-HR" sz="3600" u="sng" dirty="0" smtClean="0"/>
              <a:t>Posebna znanja, vještine, sposobnosti i darovitosti</a:t>
            </a:r>
            <a:br>
              <a:rPr lang="hr-HR" sz="3600" u="sng" dirty="0" smtClean="0"/>
            </a:br>
            <a:endParaRPr lang="hr-HR" sz="3600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608512"/>
          </a:xfrm>
        </p:spPr>
        <p:txBody>
          <a:bodyPr>
            <a:normAutofit/>
          </a:bodyPr>
          <a:lstStyle/>
          <a:p>
            <a:r>
              <a:rPr lang="hr-HR" sz="2000" dirty="0"/>
              <a:t>p</a:t>
            </a:r>
            <a:r>
              <a:rPr lang="hr-HR" sz="2000" dirty="0" smtClean="0"/>
              <a:t>rovjera posebnih znanja</a:t>
            </a:r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000" dirty="0" smtClean="0"/>
              <a:t>program </a:t>
            </a:r>
            <a:r>
              <a:rPr lang="hr-HR" sz="2000" b="1" dirty="0" smtClean="0"/>
              <a:t>likovne </a:t>
            </a:r>
            <a:r>
              <a:rPr lang="hr-HR" sz="2000" dirty="0" smtClean="0"/>
              <a:t>umjetnosti i dizajna</a:t>
            </a:r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000" dirty="0" smtClean="0"/>
              <a:t>program </a:t>
            </a:r>
            <a:r>
              <a:rPr lang="hr-HR" sz="2000" b="1" dirty="0" smtClean="0"/>
              <a:t>glazbene</a:t>
            </a:r>
            <a:r>
              <a:rPr lang="hr-HR" sz="2000" dirty="0" smtClean="0"/>
              <a:t> umjetnosti</a:t>
            </a:r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000" dirty="0" smtClean="0"/>
              <a:t>program </a:t>
            </a:r>
            <a:r>
              <a:rPr lang="hr-HR" sz="2000" b="1" dirty="0" smtClean="0"/>
              <a:t>plesne</a:t>
            </a:r>
            <a:r>
              <a:rPr lang="hr-HR" sz="2000" dirty="0" smtClean="0"/>
              <a:t> umjetnosti</a:t>
            </a:r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000" dirty="0" smtClean="0"/>
              <a:t>upis </a:t>
            </a:r>
            <a:r>
              <a:rPr lang="hr-HR" sz="2000" b="1" dirty="0" smtClean="0"/>
              <a:t>iznimno darovitih </a:t>
            </a:r>
            <a:r>
              <a:rPr lang="hr-HR" sz="2000" dirty="0" smtClean="0"/>
              <a:t>kandidata</a:t>
            </a:r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000" dirty="0" smtClean="0"/>
              <a:t>upis kandidata u </a:t>
            </a:r>
            <a:r>
              <a:rPr lang="hr-HR" sz="2000" b="1" dirty="0" smtClean="0"/>
              <a:t>razredne odjele za sportaše</a:t>
            </a:r>
            <a:r>
              <a:rPr lang="hr-HR" sz="2000" dirty="0" smtClean="0"/>
              <a:t>: upisuju se kandidati koji su uvršteni na rang-listu matičnog nacionalnog sportskog saveza</a:t>
            </a:r>
            <a:endParaRPr lang="hr-HR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1412776"/>
            <a:ext cx="24003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ća">
  <a:themeElements>
    <a:clrScheme name="Valni oblik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ć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2203</TotalTime>
  <Words>1908</Words>
  <Application>Microsoft Office PowerPoint</Application>
  <PresentationFormat>Prikaz na zaslonu (4:3)</PresentationFormat>
  <Paragraphs>303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34</vt:i4>
      </vt:variant>
    </vt:vector>
  </HeadingPairs>
  <TitlesOfParts>
    <vt:vector size="35" baseType="lpstr">
      <vt:lpstr>Jasnoća</vt:lpstr>
      <vt:lpstr>UPISI U SREDNJU ŠKOLU!</vt:lpstr>
      <vt:lpstr>Što je dobro znati pri izboru vrste srednjoškolskog programa/ zanimanja</vt:lpstr>
      <vt:lpstr>Elementi i kriteriji vrednovanja za upis u srednju školu</vt:lpstr>
      <vt:lpstr>1. Zajednički elementi za upis u gimnazijske programe i četverogodišnje strukovne</vt:lpstr>
      <vt:lpstr>Gimnazijski programi i četverogodišnje strukovne</vt:lpstr>
      <vt:lpstr>Strukovni programi i obrti u trajanju od tri godine</vt:lpstr>
      <vt:lpstr>Strukovni programi u trajanju manjem od tri godine</vt:lpstr>
      <vt:lpstr>2. Dodatni element –  čine sposobnosti, darovitosti i znanja učenika </vt:lpstr>
      <vt:lpstr>Posebna znanja, vještine, sposobnosti i darovitosti </vt:lpstr>
      <vt:lpstr>Natjecanja u znanju </vt:lpstr>
      <vt:lpstr>Vrednovanje posebnih rezultata – u znanju </vt:lpstr>
      <vt:lpstr>Natjecanja školskih sportskih društava </vt:lpstr>
      <vt:lpstr>3. Poseban element vrednovanja</vt:lpstr>
      <vt:lpstr>Upis kandidata sa zdravstvenim teškoćama</vt:lpstr>
      <vt:lpstr>Potrebni dokumenti</vt:lpstr>
      <vt:lpstr>Otežani uvjeti obrazovanja (nepovoljni ekonomski, socijalni, odgojni čimbenici)</vt:lpstr>
      <vt:lpstr>Potrebni dokumenti</vt:lpstr>
      <vt:lpstr>Nacionalna strategija za uključivanje Roma za razdoblje od 2013. do 2020. godine </vt:lpstr>
      <vt:lpstr>Roditelji državni službenici bili upućeni na rad u inozemstvo</vt:lpstr>
      <vt:lpstr>Upis kandidata s teškoćama u razvoju</vt:lpstr>
      <vt:lpstr>Potrebni dokumenti:</vt:lpstr>
      <vt:lpstr>https://www.upisi.hr/upis/</vt:lpstr>
      <vt:lpstr>Prijava obrazovnih programa</vt:lpstr>
      <vt:lpstr>Potpisivanje prijavnica</vt:lpstr>
      <vt:lpstr>Prijavnica</vt:lpstr>
      <vt:lpstr>Natječaj za upis učenika</vt:lpstr>
      <vt:lpstr>Ljetni upisni rok:</vt:lpstr>
      <vt:lpstr>PowerPointova prezentacija</vt:lpstr>
      <vt:lpstr>Jesenski upisni rok </vt:lpstr>
      <vt:lpstr>PowerPointova prezentacija</vt:lpstr>
      <vt:lpstr>Prijava kandidata s teškoćama u razvoju - ljetni upisni rok</vt:lpstr>
      <vt:lpstr>Prijava kandidata s teškoćama u razvoju - jesenski upisni rok</vt:lpstr>
      <vt:lpstr>Prijava učenika koji se upisuju u odjele za sportaše</vt:lpstr>
      <vt:lpstr>Za pomoć se možete obratiti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IDEMO U SREDNJU!</dc:title>
  <dc:creator>SukyLand</dc:creator>
  <cp:lastModifiedBy>Pedagog</cp:lastModifiedBy>
  <cp:revision>342</cp:revision>
  <dcterms:created xsi:type="dcterms:W3CDTF">2013-04-23T17:11:55Z</dcterms:created>
  <dcterms:modified xsi:type="dcterms:W3CDTF">2019-06-04T17:15:42Z</dcterms:modified>
</cp:coreProperties>
</file>